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1"/>
  </p:notesMasterIdLst>
  <p:sldIdLst>
    <p:sldId id="285" r:id="rId2"/>
    <p:sldId id="256" r:id="rId3"/>
    <p:sldId id="325" r:id="rId4"/>
    <p:sldId id="286" r:id="rId5"/>
    <p:sldId id="342" r:id="rId6"/>
    <p:sldId id="343" r:id="rId7"/>
    <p:sldId id="345" r:id="rId8"/>
    <p:sldId id="346" r:id="rId9"/>
    <p:sldId id="411" r:id="rId10"/>
    <p:sldId id="382" r:id="rId11"/>
    <p:sldId id="319" r:id="rId12"/>
    <p:sldId id="347" r:id="rId13"/>
    <p:sldId id="412" r:id="rId14"/>
    <p:sldId id="413" r:id="rId15"/>
    <p:sldId id="414" r:id="rId16"/>
    <p:sldId id="415" r:id="rId17"/>
    <p:sldId id="349" r:id="rId18"/>
    <p:sldId id="348" r:id="rId19"/>
    <p:sldId id="350" r:id="rId20"/>
    <p:sldId id="351" r:id="rId21"/>
    <p:sldId id="419" r:id="rId22"/>
    <p:sldId id="383" r:id="rId23"/>
    <p:sldId id="420" r:id="rId24"/>
    <p:sldId id="385" r:id="rId25"/>
    <p:sldId id="421" r:id="rId26"/>
    <p:sldId id="353" r:id="rId27"/>
    <p:sldId id="354" r:id="rId28"/>
    <p:sldId id="422" r:id="rId29"/>
    <p:sldId id="359" r:id="rId30"/>
    <p:sldId id="356" r:id="rId31"/>
    <p:sldId id="358" r:id="rId32"/>
    <p:sldId id="360" r:id="rId33"/>
    <p:sldId id="357" r:id="rId34"/>
    <p:sldId id="363" r:id="rId35"/>
    <p:sldId id="365" r:id="rId36"/>
    <p:sldId id="367" r:id="rId37"/>
    <p:sldId id="364" r:id="rId38"/>
    <p:sldId id="366" r:id="rId39"/>
    <p:sldId id="362" r:id="rId40"/>
    <p:sldId id="423" r:id="rId41"/>
    <p:sldId id="387" r:id="rId42"/>
    <p:sldId id="388" r:id="rId43"/>
    <p:sldId id="393" r:id="rId44"/>
    <p:sldId id="427" r:id="rId45"/>
    <p:sldId id="428" r:id="rId46"/>
    <p:sldId id="394" r:id="rId47"/>
    <p:sldId id="391" r:id="rId48"/>
    <p:sldId id="392" r:id="rId49"/>
    <p:sldId id="425" r:id="rId50"/>
    <p:sldId id="331" r:id="rId51"/>
    <p:sldId id="395" r:id="rId52"/>
    <p:sldId id="424" r:id="rId53"/>
    <p:sldId id="332" r:id="rId54"/>
    <p:sldId id="396" r:id="rId55"/>
    <p:sldId id="397" r:id="rId56"/>
    <p:sldId id="429" r:id="rId57"/>
    <p:sldId id="430" r:id="rId58"/>
    <p:sldId id="431" r:id="rId59"/>
    <p:sldId id="398" r:id="rId60"/>
    <p:sldId id="399" r:id="rId61"/>
    <p:sldId id="410" r:id="rId62"/>
    <p:sldId id="404" r:id="rId63"/>
    <p:sldId id="375" r:id="rId64"/>
    <p:sldId id="418" r:id="rId65"/>
    <p:sldId id="406" r:id="rId66"/>
    <p:sldId id="416" r:id="rId67"/>
    <p:sldId id="405" r:id="rId68"/>
    <p:sldId id="374" r:id="rId69"/>
    <p:sldId id="426" r:id="rId70"/>
    <p:sldId id="369" r:id="rId71"/>
    <p:sldId id="370" r:id="rId72"/>
    <p:sldId id="371" r:id="rId73"/>
    <p:sldId id="372" r:id="rId74"/>
    <p:sldId id="377" r:id="rId75"/>
    <p:sldId id="376" r:id="rId76"/>
    <p:sldId id="417" r:id="rId77"/>
    <p:sldId id="334" r:id="rId78"/>
    <p:sldId id="379" r:id="rId79"/>
    <p:sldId id="318" r:id="rId80"/>
  </p:sldIdLst>
  <p:sldSz cx="12192000" cy="6858000"/>
  <p:notesSz cx="6858000" cy="9144000"/>
  <p:embeddedFontLst>
    <p:embeddedFont>
      <p:font typeface="Consolas" panose="020B0609020204030204" pitchFamily="49" charset="0"/>
      <p:regular r:id="rId82"/>
      <p:bold r:id="rId83"/>
      <p:italic r:id="rId84"/>
      <p:boldItalic r:id="rId85"/>
    </p:embeddedFont>
    <p:embeddedFont>
      <p:font typeface="Tahoma" panose="020B0604030504040204" pitchFamily="34" charset="0"/>
      <p:regular r:id="rId86"/>
      <p:bold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3B8ED90-17DD-48A5-B5F7-F03B60E1D6F5}">
          <p14:sldIdLst>
            <p14:sldId id="285"/>
            <p14:sldId id="256"/>
            <p14:sldId id="325"/>
            <p14:sldId id="286"/>
            <p14:sldId id="342"/>
            <p14:sldId id="343"/>
            <p14:sldId id="345"/>
            <p14:sldId id="346"/>
            <p14:sldId id="411"/>
            <p14:sldId id="382"/>
            <p14:sldId id="319"/>
            <p14:sldId id="347"/>
            <p14:sldId id="412"/>
            <p14:sldId id="413"/>
            <p14:sldId id="414"/>
            <p14:sldId id="415"/>
            <p14:sldId id="349"/>
            <p14:sldId id="348"/>
            <p14:sldId id="350"/>
            <p14:sldId id="351"/>
            <p14:sldId id="419"/>
            <p14:sldId id="383"/>
            <p14:sldId id="420"/>
            <p14:sldId id="385"/>
            <p14:sldId id="421"/>
            <p14:sldId id="353"/>
            <p14:sldId id="354"/>
            <p14:sldId id="422"/>
            <p14:sldId id="359"/>
            <p14:sldId id="356"/>
            <p14:sldId id="358"/>
            <p14:sldId id="360"/>
            <p14:sldId id="357"/>
            <p14:sldId id="363"/>
            <p14:sldId id="365"/>
            <p14:sldId id="367"/>
            <p14:sldId id="364"/>
            <p14:sldId id="366"/>
            <p14:sldId id="362"/>
            <p14:sldId id="423"/>
            <p14:sldId id="387"/>
            <p14:sldId id="388"/>
            <p14:sldId id="393"/>
            <p14:sldId id="427"/>
            <p14:sldId id="428"/>
            <p14:sldId id="394"/>
            <p14:sldId id="391"/>
            <p14:sldId id="392"/>
            <p14:sldId id="425"/>
            <p14:sldId id="331"/>
            <p14:sldId id="395"/>
            <p14:sldId id="424"/>
            <p14:sldId id="332"/>
            <p14:sldId id="396"/>
            <p14:sldId id="397"/>
            <p14:sldId id="429"/>
            <p14:sldId id="430"/>
            <p14:sldId id="431"/>
            <p14:sldId id="398"/>
            <p14:sldId id="399"/>
            <p14:sldId id="410"/>
            <p14:sldId id="404"/>
            <p14:sldId id="375"/>
            <p14:sldId id="418"/>
            <p14:sldId id="406"/>
            <p14:sldId id="416"/>
            <p14:sldId id="405"/>
            <p14:sldId id="374"/>
            <p14:sldId id="426"/>
            <p14:sldId id="369"/>
            <p14:sldId id="370"/>
            <p14:sldId id="371"/>
            <p14:sldId id="372"/>
            <p14:sldId id="377"/>
            <p14:sldId id="376"/>
            <p14:sldId id="417"/>
            <p14:sldId id="334"/>
            <p14:sldId id="379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8" roundtripDataSignature="AMtx7mieP/Q18VHP6ICPdLmChiMSwRDj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AA6"/>
    <a:srgbClr val="1D8834"/>
    <a:srgbClr val="31A341"/>
    <a:srgbClr val="E8ECF4"/>
    <a:srgbClr val="CFD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00F396-51D3-42D8-A039-79F2BC062D78}">
  <a:tblStyle styleId="{AC00F396-51D3-42D8-A039-79F2BC062D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>
      <p:cViewPr varScale="1">
        <p:scale>
          <a:sx n="105" d="100"/>
          <a:sy n="105" d="100"/>
        </p:scale>
        <p:origin x="67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57092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Добрый день, друзья, рады приветствовать вас на 58 встрече Петербургского .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net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сообщества, проходящей в коллаборации с Центром Речевых Технологий. 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4999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3751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ru-RU" dirty="0" err="1"/>
              <a:t>милисекундах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9041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микросекундах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7191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Возможно рост линейный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744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Меня зовут Елисеев Дмитрий, я занимаюсь базами данных в ЦРТ</a:t>
            </a:r>
          </a:p>
        </p:txBody>
      </p:sp>
    </p:spTree>
    <p:extLst>
      <p:ext uri="{BB962C8B-B14F-4D97-AF65-F5344CB8AC3E}">
        <p14:creationId xmlns:p14="http://schemas.microsoft.com/office/powerpoint/2010/main" val="2833331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Меня зовут Роман Щербаков, и я занимаюсь разработкой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бэк-енда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в ЦРТ и мы хотели бы рассказать вам о внедрении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в .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net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проект. -- Рома</a:t>
            </a:r>
          </a:p>
        </p:txBody>
      </p:sp>
    </p:spTree>
    <p:extLst>
      <p:ext uri="{BB962C8B-B14F-4D97-AF65-F5344CB8AC3E}">
        <p14:creationId xmlns:p14="http://schemas.microsoft.com/office/powerpoint/2010/main" val="1234267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</a:t>
            </a:r>
            <a:r>
              <a:rPr lang="ru-RU" sz="18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 а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256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06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4152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6536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721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9893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1"/>
          <p:cNvSpPr txBox="1"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body" idx="1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body" idx="2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body" idx="1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body" idx="2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body" idx="3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2"/>
          <p:cNvSpPr txBox="1">
            <a:spLocks noGrp="1"/>
          </p:cNvSpPr>
          <p:nvPr>
            <p:ph type="body" idx="4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3"/>
          <p:cNvSpPr txBox="1"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body" idx="1"/>
          </p:nvPr>
        </p:nvSpPr>
        <p:spPr>
          <a:xfrm>
            <a:off x="609600" y="1604520"/>
            <a:ext cx="3532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3"/>
          <p:cNvSpPr txBox="1">
            <a:spLocks noGrp="1"/>
          </p:cNvSpPr>
          <p:nvPr>
            <p:ph type="body" idx="2"/>
          </p:nvPr>
        </p:nvSpPr>
        <p:spPr>
          <a:xfrm>
            <a:off x="4319520" y="1604520"/>
            <a:ext cx="3532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3"/>
          <p:cNvSpPr txBox="1">
            <a:spLocks noGrp="1"/>
          </p:cNvSpPr>
          <p:nvPr>
            <p:ph type="body" idx="3"/>
          </p:nvPr>
        </p:nvSpPr>
        <p:spPr>
          <a:xfrm>
            <a:off x="8029440" y="1604520"/>
            <a:ext cx="3532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3"/>
          <p:cNvSpPr txBox="1">
            <a:spLocks noGrp="1"/>
          </p:cNvSpPr>
          <p:nvPr>
            <p:ph type="body" idx="4"/>
          </p:nvPr>
        </p:nvSpPr>
        <p:spPr>
          <a:xfrm>
            <a:off x="609600" y="3682080"/>
            <a:ext cx="3532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3"/>
          <p:cNvSpPr txBox="1">
            <a:spLocks noGrp="1"/>
          </p:cNvSpPr>
          <p:nvPr>
            <p:ph type="body" idx="5"/>
          </p:nvPr>
        </p:nvSpPr>
        <p:spPr>
          <a:xfrm>
            <a:off x="4319520" y="3682080"/>
            <a:ext cx="3532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3"/>
          <p:cNvSpPr txBox="1">
            <a:spLocks noGrp="1"/>
          </p:cNvSpPr>
          <p:nvPr>
            <p:ph type="body" idx="6"/>
          </p:nvPr>
        </p:nvSpPr>
        <p:spPr>
          <a:xfrm>
            <a:off x="8029440" y="3682080"/>
            <a:ext cx="3532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3"/>
          <p:cNvSpPr txBox="1"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33"/>
          <p:cNvSpPr txBox="1">
            <a:spLocks noGrp="1"/>
          </p:cNvSpPr>
          <p:nvPr>
            <p:ph type="subTitle" idx="1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4"/>
          <p:cNvSpPr txBox="1"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4"/>
          <p:cNvSpPr txBox="1">
            <a:spLocks noGrp="1"/>
          </p:cNvSpPr>
          <p:nvPr>
            <p:ph type="body" idx="1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5"/>
          <p:cNvSpPr txBox="1"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body" idx="1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2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6"/>
          <p:cNvSpPr txBox="1"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>
            <a:spLocks noGrp="1"/>
          </p:cNvSpPr>
          <p:nvPr>
            <p:ph type="subTitle" idx="1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8"/>
          <p:cNvSpPr txBox="1"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body" idx="1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8"/>
          <p:cNvSpPr txBox="1">
            <a:spLocks noGrp="1"/>
          </p:cNvSpPr>
          <p:nvPr>
            <p:ph type="body" idx="2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body" idx="3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 txBox="1"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body" idx="1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9"/>
          <p:cNvSpPr txBox="1">
            <a:spLocks noGrp="1"/>
          </p:cNvSpPr>
          <p:nvPr>
            <p:ph type="body" idx="2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9"/>
          <p:cNvSpPr txBox="1">
            <a:spLocks noGrp="1"/>
          </p:cNvSpPr>
          <p:nvPr>
            <p:ph type="body" idx="3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0"/>
          <p:cNvSpPr txBox="1"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0"/>
          <p:cNvSpPr txBox="1">
            <a:spLocks noGrp="1"/>
          </p:cNvSpPr>
          <p:nvPr>
            <p:ph type="body" idx="1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0"/>
          <p:cNvSpPr txBox="1">
            <a:spLocks noGrp="1"/>
          </p:cNvSpPr>
          <p:nvPr>
            <p:ph type="body" idx="2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body" idx="3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360"/>
            <a:ext cx="1219152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9"/>
          <p:cNvSpPr/>
          <p:nvPr/>
        </p:nvSpPr>
        <p:spPr>
          <a:xfrm>
            <a:off x="9311040" y="6446880"/>
            <a:ext cx="28444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9"/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501600" y="181080"/>
            <a:ext cx="985888" cy="3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9"/>
          <p:cNvSpPr txBox="1">
            <a:spLocks noGrp="1"/>
          </p:cNvSpPr>
          <p:nvPr>
            <p:ph type="body" idx="1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licensing/server-side-public-license" TargetMode="External"/><Relationship Id="rId2" Type="http://schemas.openxmlformats.org/officeDocument/2006/relationships/hyperlink" Target="https://ru.wikipedia.org/wiki/GNU_AGP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redever/MongoHell/" TargetMode="External"/><Relationship Id="rId3" Type="http://schemas.openxmlformats.org/officeDocument/2006/relationships/hyperlink" Target="https://en.wikipedia.org/wiki/MongoDB" TargetMode="External"/><Relationship Id="rId7" Type="http://schemas.openxmlformats.org/officeDocument/2006/relationships/hyperlink" Target="https://www.mongodb.com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ongodb.com/" TargetMode="External"/><Relationship Id="rId5" Type="http://schemas.openxmlformats.org/officeDocument/2006/relationships/hyperlink" Target="https://github.com/mongodb/" TargetMode="External"/><Relationship Id="rId4" Type="http://schemas.openxmlformats.org/officeDocument/2006/relationships/hyperlink" Target="https://jira.mongodb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63E7F6-6F3F-410E-9A62-E677899DB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676" y="1772816"/>
            <a:ext cx="3046648" cy="304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05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14C6BB7-DAE9-4E35-A873-5439499B0B06}"/>
              </a:ext>
            </a:extLst>
          </p:cNvPr>
          <p:cNvSpPr txBox="1"/>
          <p:nvPr/>
        </p:nvSpPr>
        <p:spPr>
          <a:xfrm>
            <a:off x="1235460" y="2276872"/>
            <a:ext cx="97210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err="1"/>
              <a:t>Binary</a:t>
            </a:r>
            <a:r>
              <a:rPr lang="ru-RU" sz="2800" b="1" dirty="0"/>
              <a:t> JSON</a:t>
            </a:r>
            <a:r>
              <a:rPr lang="ru-RU" sz="2800" dirty="0"/>
              <a:t> поддерживаются</a:t>
            </a:r>
            <a:r>
              <a:rPr lang="en-US" sz="2800" dirty="0"/>
              <a:t> </a:t>
            </a:r>
            <a:r>
              <a:rPr lang="ru-RU" sz="2800" dirty="0"/>
              <a:t>основные типы данных</a:t>
            </a:r>
            <a:r>
              <a:rPr lang="en-US" sz="2800" dirty="0"/>
              <a:t>:</a:t>
            </a: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массивы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объекты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целые числа, массивы и объекты неизвестной длины или размера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потоковая передача данных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79F112-0413-45A9-957B-A1D08FC9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460" y="1052736"/>
            <a:ext cx="3492388" cy="11629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975772-9551-43DF-A105-646E9D3BFF9B}"/>
              </a:ext>
            </a:extLst>
          </p:cNvPr>
          <p:cNvSpPr txBox="1"/>
          <p:nvPr/>
        </p:nvSpPr>
        <p:spPr>
          <a:xfrm>
            <a:off x="4871864" y="1268760"/>
            <a:ext cx="2304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1D8834"/>
                </a:solidFill>
              </a:rPr>
              <a:t>{BS   N}</a:t>
            </a:r>
            <a:endParaRPr lang="ru-RU" sz="2000" dirty="0">
              <a:solidFill>
                <a:srgbClr val="1D8834"/>
              </a:solidFill>
            </a:endParaRPr>
          </a:p>
        </p:txBody>
      </p:sp>
      <p:pic>
        <p:nvPicPr>
          <p:cNvPr id="1026" name="Picture 2" descr="Картинки по запросу &quot;bson logo&quot;">
            <a:extLst>
              <a:ext uri="{FF2B5EF4-FFF2-40B4-BE49-F238E27FC236}">
                <a16:creationId xmlns:a16="http://schemas.microsoft.com/office/drawing/2014/main" id="{BE169022-5628-40E8-BF3F-0436EF849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412776"/>
            <a:ext cx="492001" cy="49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679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FC0833-5EF4-4864-B7B9-11824866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86" y="908721"/>
            <a:ext cx="7938628" cy="5131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8FA29A-23B3-4239-B6C7-8F1393584866}"/>
              </a:ext>
            </a:extLst>
          </p:cNvPr>
          <p:cNvSpPr txBox="1"/>
          <p:nvPr/>
        </p:nvSpPr>
        <p:spPr>
          <a:xfrm>
            <a:off x="2855640" y="1052737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9AA6"/>
                </a:solidFill>
              </a:rPr>
              <a:t>9 КРУГОВ АДА </a:t>
            </a:r>
            <a:r>
              <a:rPr lang="en-US" dirty="0">
                <a:solidFill>
                  <a:srgbClr val="009AA6"/>
                </a:solidFill>
              </a:rPr>
              <a:t>MONGODB</a:t>
            </a:r>
            <a:endParaRPr lang="ru-RU" dirty="0">
              <a:solidFill>
                <a:srgbClr val="009AA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EBEE7-805C-49A4-9A96-F6033CEFBEA1}"/>
              </a:ext>
            </a:extLst>
          </p:cNvPr>
          <p:cNvSpPr txBox="1"/>
          <p:nvPr/>
        </p:nvSpPr>
        <p:spPr>
          <a:xfrm>
            <a:off x="2279576" y="1978387"/>
            <a:ext cx="3744416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1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ПРОДАТЬ ТЕХНОЛОГИЮ АРХИТЕКТОРУ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ПОБОРОТЬ ЖЕЛАНИЕ ИСПОЛЬЗОВАТЬ ТЕХНОЛОГИЮ ВЕЗДЕ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ИСПОЛЬЗОВАНИЯ 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ОШИБКИ НОВИЧКА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 </a:t>
            </a:r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ВОЗВРАЩЕНИЕ К МАНУАЛАМ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РЕЛЯЦИОННОЕ МЫШЛЕНИЕ И ЕГО ПОСЛЕДСТВИЯ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ПРОЕКТИРОВАНИЯ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</a:t>
            </a:r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CLIENT</a:t>
            </a:r>
          </a:p>
          <a:p>
            <a:endParaRPr 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С ЭТИМ РАБОТАТЬ?</a:t>
            </a:r>
          </a:p>
        </p:txBody>
      </p:sp>
    </p:spTree>
    <p:extLst>
      <p:ext uri="{BB962C8B-B14F-4D97-AF65-F5344CB8AC3E}">
        <p14:creationId xmlns:p14="http://schemas.microsoft.com/office/powerpoint/2010/main" val="474145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832304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dirty="0"/>
          </a:p>
        </p:txBody>
      </p:sp>
      <p:pic>
        <p:nvPicPr>
          <p:cNvPr id="5" name="Рисунок 4" descr="Собрание">
            <a:extLst>
              <a:ext uri="{FF2B5EF4-FFF2-40B4-BE49-F238E27FC236}">
                <a16:creationId xmlns:a16="http://schemas.microsoft.com/office/drawing/2014/main" id="{7D9DFDED-BABD-47E3-BA11-A03E5A919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3608" y="3501008"/>
            <a:ext cx="1884784" cy="1884784"/>
          </a:xfrm>
          <a:prstGeom prst="rect">
            <a:avLst/>
          </a:prstGeom>
        </p:spPr>
      </p:pic>
      <p:sp>
        <p:nvSpPr>
          <p:cNvPr id="8" name="Пузырек для мыслей: облако 7">
            <a:extLst>
              <a:ext uri="{FF2B5EF4-FFF2-40B4-BE49-F238E27FC236}">
                <a16:creationId xmlns:a16="http://schemas.microsoft.com/office/drawing/2014/main" id="{3968249A-DF7A-41CA-A289-B0305EC421D7}"/>
              </a:ext>
            </a:extLst>
          </p:cNvPr>
          <p:cNvSpPr/>
          <p:nvPr/>
        </p:nvSpPr>
        <p:spPr>
          <a:xfrm>
            <a:off x="4959320" y="2078850"/>
            <a:ext cx="2273360" cy="1116124"/>
          </a:xfrm>
          <a:prstGeom prst="cloudCallout">
            <a:avLst>
              <a:gd name="adj1" fmla="val -309"/>
              <a:gd name="adj2" fmla="val 106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был печальный опыт</a:t>
            </a:r>
          </a:p>
        </p:txBody>
      </p:sp>
    </p:spTree>
    <p:extLst>
      <p:ext uri="{BB962C8B-B14F-4D97-AF65-F5344CB8AC3E}">
        <p14:creationId xmlns:p14="http://schemas.microsoft.com/office/powerpoint/2010/main" val="3118286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узырек для мыслей: облако 8">
            <a:extLst>
              <a:ext uri="{FF2B5EF4-FFF2-40B4-BE49-F238E27FC236}">
                <a16:creationId xmlns:a16="http://schemas.microsoft.com/office/drawing/2014/main" id="{9A0A1490-FD07-4D65-9250-04CFADC8712C}"/>
              </a:ext>
            </a:extLst>
          </p:cNvPr>
          <p:cNvSpPr/>
          <p:nvPr/>
        </p:nvSpPr>
        <p:spPr>
          <a:xfrm>
            <a:off x="3583444" y="1628800"/>
            <a:ext cx="2160240" cy="1008112"/>
          </a:xfrm>
          <a:prstGeom prst="cloudCallout">
            <a:avLst>
              <a:gd name="adj1" fmla="val 37647"/>
              <a:gd name="adj2" fmla="val 179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теряет данные</a:t>
            </a:r>
          </a:p>
        </p:txBody>
      </p:sp>
      <p:sp>
        <p:nvSpPr>
          <p:cNvPr id="4" name="Google Shape;133;p2"/>
          <p:cNvSpPr/>
          <p:nvPr/>
        </p:nvSpPr>
        <p:spPr>
          <a:xfrm>
            <a:off x="8832304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dirty="0"/>
          </a:p>
        </p:txBody>
      </p:sp>
      <p:pic>
        <p:nvPicPr>
          <p:cNvPr id="5" name="Рисунок 4" descr="Собрание">
            <a:extLst>
              <a:ext uri="{FF2B5EF4-FFF2-40B4-BE49-F238E27FC236}">
                <a16:creationId xmlns:a16="http://schemas.microsoft.com/office/drawing/2014/main" id="{7D9DFDED-BABD-47E3-BA11-A03E5A919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3608" y="3501008"/>
            <a:ext cx="1884784" cy="1884784"/>
          </a:xfrm>
          <a:prstGeom prst="rect">
            <a:avLst/>
          </a:prstGeom>
        </p:spPr>
      </p:pic>
      <p:sp>
        <p:nvSpPr>
          <p:cNvPr id="8" name="Пузырек для мыслей: облако 7">
            <a:extLst>
              <a:ext uri="{FF2B5EF4-FFF2-40B4-BE49-F238E27FC236}">
                <a16:creationId xmlns:a16="http://schemas.microsoft.com/office/drawing/2014/main" id="{3968249A-DF7A-41CA-A289-B0305EC421D7}"/>
              </a:ext>
            </a:extLst>
          </p:cNvPr>
          <p:cNvSpPr/>
          <p:nvPr/>
        </p:nvSpPr>
        <p:spPr>
          <a:xfrm>
            <a:off x="4959320" y="2078850"/>
            <a:ext cx="2273360" cy="1116124"/>
          </a:xfrm>
          <a:prstGeom prst="cloudCallout">
            <a:avLst>
              <a:gd name="adj1" fmla="val -309"/>
              <a:gd name="adj2" fmla="val 106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был печальный опыт</a:t>
            </a:r>
          </a:p>
        </p:txBody>
      </p:sp>
    </p:spTree>
    <p:extLst>
      <p:ext uri="{BB962C8B-B14F-4D97-AF65-F5344CB8AC3E}">
        <p14:creationId xmlns:p14="http://schemas.microsoft.com/office/powerpoint/2010/main" val="3578446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узырек для мыслей: облако 8">
            <a:extLst>
              <a:ext uri="{FF2B5EF4-FFF2-40B4-BE49-F238E27FC236}">
                <a16:creationId xmlns:a16="http://schemas.microsoft.com/office/drawing/2014/main" id="{9A0A1490-FD07-4D65-9250-04CFADC8712C}"/>
              </a:ext>
            </a:extLst>
          </p:cNvPr>
          <p:cNvSpPr/>
          <p:nvPr/>
        </p:nvSpPr>
        <p:spPr>
          <a:xfrm>
            <a:off x="3583444" y="1628800"/>
            <a:ext cx="2160240" cy="1008112"/>
          </a:xfrm>
          <a:prstGeom prst="cloudCallout">
            <a:avLst>
              <a:gd name="adj1" fmla="val 37647"/>
              <a:gd name="adj2" fmla="val 179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теряет данные</a:t>
            </a:r>
          </a:p>
        </p:txBody>
      </p:sp>
      <p:sp>
        <p:nvSpPr>
          <p:cNvPr id="4" name="Google Shape;133;p2"/>
          <p:cNvSpPr/>
          <p:nvPr/>
        </p:nvSpPr>
        <p:spPr>
          <a:xfrm>
            <a:off x="8832304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dirty="0"/>
          </a:p>
        </p:txBody>
      </p:sp>
      <p:pic>
        <p:nvPicPr>
          <p:cNvPr id="5" name="Рисунок 4" descr="Собрание">
            <a:extLst>
              <a:ext uri="{FF2B5EF4-FFF2-40B4-BE49-F238E27FC236}">
                <a16:creationId xmlns:a16="http://schemas.microsoft.com/office/drawing/2014/main" id="{7D9DFDED-BABD-47E3-BA11-A03E5A919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3608" y="3501008"/>
            <a:ext cx="1884784" cy="1884784"/>
          </a:xfrm>
          <a:prstGeom prst="rect">
            <a:avLst/>
          </a:prstGeom>
        </p:spPr>
      </p:pic>
      <p:sp>
        <p:nvSpPr>
          <p:cNvPr id="6" name="Пузырек для мыслей: облако 5">
            <a:extLst>
              <a:ext uri="{FF2B5EF4-FFF2-40B4-BE49-F238E27FC236}">
                <a16:creationId xmlns:a16="http://schemas.microsoft.com/office/drawing/2014/main" id="{93C018FD-17B1-4704-BDDA-AE19DA0F56E7}"/>
              </a:ext>
            </a:extLst>
          </p:cNvPr>
          <p:cNvSpPr/>
          <p:nvPr/>
        </p:nvSpPr>
        <p:spPr>
          <a:xfrm>
            <a:off x="6744072" y="2636912"/>
            <a:ext cx="2160240" cy="1008112"/>
          </a:xfrm>
          <a:prstGeom prst="cloudCallout">
            <a:avLst>
              <a:gd name="adj1" fmla="val -37542"/>
              <a:gd name="adj2" fmla="val 92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течёт память</a:t>
            </a:r>
          </a:p>
        </p:txBody>
      </p:sp>
      <p:sp>
        <p:nvSpPr>
          <p:cNvPr id="8" name="Пузырек для мыслей: облако 7">
            <a:extLst>
              <a:ext uri="{FF2B5EF4-FFF2-40B4-BE49-F238E27FC236}">
                <a16:creationId xmlns:a16="http://schemas.microsoft.com/office/drawing/2014/main" id="{3968249A-DF7A-41CA-A289-B0305EC421D7}"/>
              </a:ext>
            </a:extLst>
          </p:cNvPr>
          <p:cNvSpPr/>
          <p:nvPr/>
        </p:nvSpPr>
        <p:spPr>
          <a:xfrm>
            <a:off x="4959320" y="2078850"/>
            <a:ext cx="2273360" cy="1116124"/>
          </a:xfrm>
          <a:prstGeom prst="cloudCallout">
            <a:avLst>
              <a:gd name="adj1" fmla="val -309"/>
              <a:gd name="adj2" fmla="val 106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был печальный опыт</a:t>
            </a:r>
          </a:p>
        </p:txBody>
      </p:sp>
    </p:spTree>
    <p:extLst>
      <p:ext uri="{BB962C8B-B14F-4D97-AF65-F5344CB8AC3E}">
        <p14:creationId xmlns:p14="http://schemas.microsoft.com/office/powerpoint/2010/main" val="1079961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узырек для мыслей: облако 8">
            <a:extLst>
              <a:ext uri="{FF2B5EF4-FFF2-40B4-BE49-F238E27FC236}">
                <a16:creationId xmlns:a16="http://schemas.microsoft.com/office/drawing/2014/main" id="{9A0A1490-FD07-4D65-9250-04CFADC8712C}"/>
              </a:ext>
            </a:extLst>
          </p:cNvPr>
          <p:cNvSpPr/>
          <p:nvPr/>
        </p:nvSpPr>
        <p:spPr>
          <a:xfrm>
            <a:off x="3583444" y="1628800"/>
            <a:ext cx="2160240" cy="1008112"/>
          </a:xfrm>
          <a:prstGeom prst="cloudCallout">
            <a:avLst>
              <a:gd name="adj1" fmla="val 37647"/>
              <a:gd name="adj2" fmla="val 179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теряет данные</a:t>
            </a:r>
          </a:p>
        </p:txBody>
      </p:sp>
      <p:sp>
        <p:nvSpPr>
          <p:cNvPr id="4" name="Google Shape;133;p2"/>
          <p:cNvSpPr/>
          <p:nvPr/>
        </p:nvSpPr>
        <p:spPr>
          <a:xfrm>
            <a:off x="8832304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dirty="0"/>
          </a:p>
        </p:txBody>
      </p:sp>
      <p:pic>
        <p:nvPicPr>
          <p:cNvPr id="5" name="Рисунок 4" descr="Собрание">
            <a:extLst>
              <a:ext uri="{FF2B5EF4-FFF2-40B4-BE49-F238E27FC236}">
                <a16:creationId xmlns:a16="http://schemas.microsoft.com/office/drawing/2014/main" id="{7D9DFDED-BABD-47E3-BA11-A03E5A919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3608" y="3501008"/>
            <a:ext cx="1884784" cy="1884784"/>
          </a:xfrm>
          <a:prstGeom prst="rect">
            <a:avLst/>
          </a:prstGeom>
        </p:spPr>
      </p:pic>
      <p:sp>
        <p:nvSpPr>
          <p:cNvPr id="7" name="Пузырек для мыслей: облако 6">
            <a:extLst>
              <a:ext uri="{FF2B5EF4-FFF2-40B4-BE49-F238E27FC236}">
                <a16:creationId xmlns:a16="http://schemas.microsoft.com/office/drawing/2014/main" id="{AA0F742E-6086-43D4-873E-F1025581C58D}"/>
              </a:ext>
            </a:extLst>
          </p:cNvPr>
          <p:cNvSpPr/>
          <p:nvPr/>
        </p:nvSpPr>
        <p:spPr>
          <a:xfrm>
            <a:off x="6528048" y="1476953"/>
            <a:ext cx="2160240" cy="1008112"/>
          </a:xfrm>
          <a:prstGeom prst="cloudCallout">
            <a:avLst>
              <a:gd name="adj1" fmla="val -41998"/>
              <a:gd name="adj2" fmla="val 1913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нет транзакций</a:t>
            </a:r>
          </a:p>
        </p:txBody>
      </p:sp>
      <p:sp>
        <p:nvSpPr>
          <p:cNvPr id="6" name="Пузырек для мыслей: облако 5">
            <a:extLst>
              <a:ext uri="{FF2B5EF4-FFF2-40B4-BE49-F238E27FC236}">
                <a16:creationId xmlns:a16="http://schemas.microsoft.com/office/drawing/2014/main" id="{93C018FD-17B1-4704-BDDA-AE19DA0F56E7}"/>
              </a:ext>
            </a:extLst>
          </p:cNvPr>
          <p:cNvSpPr/>
          <p:nvPr/>
        </p:nvSpPr>
        <p:spPr>
          <a:xfrm>
            <a:off x="6744072" y="2636912"/>
            <a:ext cx="2160240" cy="1008112"/>
          </a:xfrm>
          <a:prstGeom prst="cloudCallout">
            <a:avLst>
              <a:gd name="adj1" fmla="val -37542"/>
              <a:gd name="adj2" fmla="val 92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течёт память</a:t>
            </a:r>
          </a:p>
        </p:txBody>
      </p:sp>
      <p:sp>
        <p:nvSpPr>
          <p:cNvPr id="8" name="Пузырек для мыслей: облако 7">
            <a:extLst>
              <a:ext uri="{FF2B5EF4-FFF2-40B4-BE49-F238E27FC236}">
                <a16:creationId xmlns:a16="http://schemas.microsoft.com/office/drawing/2014/main" id="{3968249A-DF7A-41CA-A289-B0305EC421D7}"/>
              </a:ext>
            </a:extLst>
          </p:cNvPr>
          <p:cNvSpPr/>
          <p:nvPr/>
        </p:nvSpPr>
        <p:spPr>
          <a:xfrm>
            <a:off x="4959320" y="2078850"/>
            <a:ext cx="2273360" cy="1116124"/>
          </a:xfrm>
          <a:prstGeom prst="cloudCallout">
            <a:avLst>
              <a:gd name="adj1" fmla="val -309"/>
              <a:gd name="adj2" fmla="val 106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был печальный опыт</a:t>
            </a:r>
          </a:p>
        </p:txBody>
      </p:sp>
    </p:spTree>
    <p:extLst>
      <p:ext uri="{BB962C8B-B14F-4D97-AF65-F5344CB8AC3E}">
        <p14:creationId xmlns:p14="http://schemas.microsoft.com/office/powerpoint/2010/main" val="2994370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узырек для мыслей: облако 9">
            <a:extLst>
              <a:ext uri="{FF2B5EF4-FFF2-40B4-BE49-F238E27FC236}">
                <a16:creationId xmlns:a16="http://schemas.microsoft.com/office/drawing/2014/main" id="{C3922523-15D9-4213-809E-FDBE53DEDA22}"/>
              </a:ext>
            </a:extLst>
          </p:cNvPr>
          <p:cNvSpPr/>
          <p:nvPr/>
        </p:nvSpPr>
        <p:spPr>
          <a:xfrm>
            <a:off x="3576131" y="2734753"/>
            <a:ext cx="2160240" cy="1008112"/>
          </a:xfrm>
          <a:prstGeom prst="cloudCallout">
            <a:avLst>
              <a:gd name="adj1" fmla="val 32077"/>
              <a:gd name="adj2" fmla="val 85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она на </a:t>
            </a:r>
            <a:r>
              <a:rPr lang="en-US" dirty="0"/>
              <a:t>JS </a:t>
            </a:r>
            <a:r>
              <a:rPr lang="ru-RU" dirty="0"/>
              <a:t>написана!</a:t>
            </a:r>
          </a:p>
        </p:txBody>
      </p:sp>
      <p:sp>
        <p:nvSpPr>
          <p:cNvPr id="9" name="Пузырек для мыслей: облако 8">
            <a:extLst>
              <a:ext uri="{FF2B5EF4-FFF2-40B4-BE49-F238E27FC236}">
                <a16:creationId xmlns:a16="http://schemas.microsoft.com/office/drawing/2014/main" id="{9A0A1490-FD07-4D65-9250-04CFADC8712C}"/>
              </a:ext>
            </a:extLst>
          </p:cNvPr>
          <p:cNvSpPr/>
          <p:nvPr/>
        </p:nvSpPr>
        <p:spPr>
          <a:xfrm>
            <a:off x="3583444" y="1628800"/>
            <a:ext cx="2160240" cy="1008112"/>
          </a:xfrm>
          <a:prstGeom prst="cloudCallout">
            <a:avLst>
              <a:gd name="adj1" fmla="val 37647"/>
              <a:gd name="adj2" fmla="val 179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теряет данные</a:t>
            </a:r>
          </a:p>
        </p:txBody>
      </p:sp>
      <p:sp>
        <p:nvSpPr>
          <p:cNvPr id="4" name="Google Shape;133;p2"/>
          <p:cNvSpPr/>
          <p:nvPr/>
        </p:nvSpPr>
        <p:spPr>
          <a:xfrm>
            <a:off x="8832304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dirty="0"/>
          </a:p>
        </p:txBody>
      </p:sp>
      <p:pic>
        <p:nvPicPr>
          <p:cNvPr id="5" name="Рисунок 4" descr="Собрание">
            <a:extLst>
              <a:ext uri="{FF2B5EF4-FFF2-40B4-BE49-F238E27FC236}">
                <a16:creationId xmlns:a16="http://schemas.microsoft.com/office/drawing/2014/main" id="{7D9DFDED-BABD-47E3-BA11-A03E5A919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3608" y="3501008"/>
            <a:ext cx="1884784" cy="1884784"/>
          </a:xfrm>
          <a:prstGeom prst="rect">
            <a:avLst/>
          </a:prstGeom>
        </p:spPr>
      </p:pic>
      <p:sp>
        <p:nvSpPr>
          <p:cNvPr id="7" name="Пузырек для мыслей: облако 6">
            <a:extLst>
              <a:ext uri="{FF2B5EF4-FFF2-40B4-BE49-F238E27FC236}">
                <a16:creationId xmlns:a16="http://schemas.microsoft.com/office/drawing/2014/main" id="{AA0F742E-6086-43D4-873E-F1025581C58D}"/>
              </a:ext>
            </a:extLst>
          </p:cNvPr>
          <p:cNvSpPr/>
          <p:nvPr/>
        </p:nvSpPr>
        <p:spPr>
          <a:xfrm>
            <a:off x="6528048" y="1476953"/>
            <a:ext cx="2160240" cy="1008112"/>
          </a:xfrm>
          <a:prstGeom prst="cloudCallout">
            <a:avLst>
              <a:gd name="adj1" fmla="val -41998"/>
              <a:gd name="adj2" fmla="val 1913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нет транзакций</a:t>
            </a:r>
          </a:p>
        </p:txBody>
      </p:sp>
      <p:sp>
        <p:nvSpPr>
          <p:cNvPr id="6" name="Пузырек для мыслей: облако 5">
            <a:extLst>
              <a:ext uri="{FF2B5EF4-FFF2-40B4-BE49-F238E27FC236}">
                <a16:creationId xmlns:a16="http://schemas.microsoft.com/office/drawing/2014/main" id="{93C018FD-17B1-4704-BDDA-AE19DA0F56E7}"/>
              </a:ext>
            </a:extLst>
          </p:cNvPr>
          <p:cNvSpPr/>
          <p:nvPr/>
        </p:nvSpPr>
        <p:spPr>
          <a:xfrm>
            <a:off x="6744072" y="2636912"/>
            <a:ext cx="2160240" cy="1008112"/>
          </a:xfrm>
          <a:prstGeom prst="cloudCallout">
            <a:avLst>
              <a:gd name="adj1" fmla="val -37542"/>
              <a:gd name="adj2" fmla="val 92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течёт память</a:t>
            </a:r>
          </a:p>
        </p:txBody>
      </p:sp>
      <p:sp>
        <p:nvSpPr>
          <p:cNvPr id="8" name="Пузырек для мыслей: облако 7">
            <a:extLst>
              <a:ext uri="{FF2B5EF4-FFF2-40B4-BE49-F238E27FC236}">
                <a16:creationId xmlns:a16="http://schemas.microsoft.com/office/drawing/2014/main" id="{3968249A-DF7A-41CA-A289-B0305EC421D7}"/>
              </a:ext>
            </a:extLst>
          </p:cNvPr>
          <p:cNvSpPr/>
          <p:nvPr/>
        </p:nvSpPr>
        <p:spPr>
          <a:xfrm>
            <a:off x="4959320" y="2078850"/>
            <a:ext cx="2273360" cy="1116124"/>
          </a:xfrm>
          <a:prstGeom prst="cloudCallout">
            <a:avLst>
              <a:gd name="adj1" fmla="val -309"/>
              <a:gd name="adj2" fmla="val 106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был печальный опыт</a:t>
            </a:r>
          </a:p>
        </p:txBody>
      </p:sp>
    </p:spTree>
    <p:extLst>
      <p:ext uri="{BB962C8B-B14F-4D97-AF65-F5344CB8AC3E}">
        <p14:creationId xmlns:p14="http://schemas.microsoft.com/office/powerpoint/2010/main" val="960976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832304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60258C9-30AA-4B11-A4A7-9FC20C90250E}"/>
              </a:ext>
            </a:extLst>
          </p:cNvPr>
          <p:cNvSpPr/>
          <p:nvPr/>
        </p:nvSpPr>
        <p:spPr>
          <a:xfrm>
            <a:off x="3287688" y="2047781"/>
            <a:ext cx="59046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</a:rPr>
              <a:t>Плюсы для </a:t>
            </a:r>
            <a:r>
              <a:rPr lang="en-US" sz="1800" b="1" dirty="0">
                <a:solidFill>
                  <a:srgbClr val="009AA6"/>
                </a:solidFill>
                <a:latin typeface="Tahoma"/>
                <a:ea typeface="Tahoma"/>
                <a:cs typeface="Tahoma"/>
              </a:rPr>
              <a:t>MongoDB</a:t>
            </a:r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</a:rPr>
              <a:t>: </a:t>
            </a:r>
          </a:p>
          <a:p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</a:rPr>
              <a:t>- сохранение за 1 операцию</a:t>
            </a:r>
          </a:p>
          <a:p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</a:rPr>
              <a:t>- поиск возвращает корневой документ</a:t>
            </a:r>
          </a:p>
          <a:p>
            <a:endParaRPr lang="ru-RU" sz="1800" b="1" dirty="0">
              <a:solidFill>
                <a:srgbClr val="009AA6"/>
              </a:solidFill>
              <a:latin typeface="Tahoma"/>
              <a:ea typeface="Tahoma"/>
              <a:cs typeface="Tahoma"/>
            </a:endParaRPr>
          </a:p>
          <a:p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</a:rPr>
              <a:t>Плюсы для PG:</a:t>
            </a:r>
          </a:p>
          <a:p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</a:rPr>
              <a:t>- большой объем хранения </a:t>
            </a:r>
            <a:r>
              <a:rPr lang="ru-RU" sz="1800" b="1" dirty="0" err="1">
                <a:solidFill>
                  <a:srgbClr val="009AA6"/>
                </a:solidFill>
                <a:latin typeface="Tahoma"/>
                <a:ea typeface="Tahoma"/>
                <a:cs typeface="Tahoma"/>
              </a:rPr>
              <a:t>json</a:t>
            </a:r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</a:rPr>
              <a:t>\</a:t>
            </a:r>
            <a:r>
              <a:rPr lang="ru-RU" sz="1800" b="1" dirty="0" err="1">
                <a:solidFill>
                  <a:srgbClr val="009AA6"/>
                </a:solidFill>
                <a:latin typeface="Tahoma"/>
                <a:ea typeface="Tahoma"/>
                <a:cs typeface="Tahoma"/>
              </a:rPr>
              <a:t>jsonb</a:t>
            </a:r>
            <a:endParaRPr lang="ru-RU" sz="1800" b="1" dirty="0">
              <a:solidFill>
                <a:srgbClr val="009AA6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386699" y="1250652"/>
            <a:ext cx="541860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ru-RU" sz="2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ВЛОЖЕННЫЕ ДОКУМЕНТЫ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EB093A-A760-49B7-8FBD-CF112F46C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676" y="3933056"/>
            <a:ext cx="8704648" cy="14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19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E32558-CD8C-4754-95A5-4750AEB76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0" t="7990" r="3378" b="6206"/>
          <a:stretch/>
        </p:blipFill>
        <p:spPr>
          <a:xfrm>
            <a:off x="3191803" y="3606496"/>
            <a:ext cx="5808394" cy="1834736"/>
          </a:xfrm>
          <a:prstGeom prst="rect">
            <a:avLst/>
          </a:prstGeom>
        </p:spPr>
      </p:pic>
      <p:sp>
        <p:nvSpPr>
          <p:cNvPr id="4" name="Google Shape;133;p2"/>
          <p:cNvSpPr/>
          <p:nvPr/>
        </p:nvSpPr>
        <p:spPr>
          <a:xfrm>
            <a:off x="8832304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60258C9-30AA-4B11-A4A7-9FC20C90250E}"/>
              </a:ext>
            </a:extLst>
          </p:cNvPr>
          <p:cNvSpPr/>
          <p:nvPr/>
        </p:nvSpPr>
        <p:spPr>
          <a:xfrm>
            <a:off x="3287688" y="2026468"/>
            <a:ext cx="67687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</a:rPr>
              <a:t>Плюсы для </a:t>
            </a:r>
            <a:r>
              <a:rPr lang="en-US" sz="2000" b="1" dirty="0">
                <a:solidFill>
                  <a:srgbClr val="009AA6"/>
                </a:solidFill>
                <a:latin typeface="Tahoma"/>
                <a:ea typeface="Tahoma"/>
                <a:cs typeface="Tahoma"/>
              </a:rPr>
              <a:t>MongoDB</a:t>
            </a:r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</a:rPr>
              <a:t>:</a:t>
            </a:r>
          </a:p>
          <a:p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</a:rPr>
              <a:t>- простое добавление зависимости</a:t>
            </a:r>
          </a:p>
          <a:p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</a:rPr>
              <a:t>- поиск возвращает _</a:t>
            </a:r>
            <a:r>
              <a:rPr lang="ru-RU" sz="2000" b="1" dirty="0" err="1">
                <a:solidFill>
                  <a:srgbClr val="009AA6"/>
                </a:solidFill>
                <a:latin typeface="Tahoma"/>
                <a:ea typeface="Tahoma"/>
                <a:cs typeface="Tahoma"/>
              </a:rPr>
              <a:t>id</a:t>
            </a:r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</a:rPr>
              <a:t> всех зависимостей</a:t>
            </a:r>
          </a:p>
          <a:p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</a:rPr>
              <a:t>- просто сделать связь многие-ко-многим</a:t>
            </a:r>
            <a:r>
              <a:rPr lang="en-US" sz="2000" b="1" dirty="0">
                <a:solidFill>
                  <a:srgbClr val="009AA6"/>
                </a:solidFill>
                <a:latin typeface="Tahoma"/>
                <a:ea typeface="Tahoma"/>
                <a:cs typeface="Tahoma"/>
              </a:rPr>
              <a:t> (</a:t>
            </a:r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</a:rPr>
              <a:t>микросекунды</a:t>
            </a:r>
            <a:r>
              <a:rPr lang="en-US" sz="2000" b="1" dirty="0">
                <a:solidFill>
                  <a:srgbClr val="009AA6"/>
                </a:solidFill>
                <a:latin typeface="Tahoma"/>
                <a:ea typeface="Tahoma"/>
                <a:cs typeface="Tahoma"/>
              </a:rPr>
              <a:t>)</a:t>
            </a:r>
            <a:endParaRPr lang="ru-RU" sz="2000" b="1" dirty="0">
              <a:solidFill>
                <a:srgbClr val="009AA6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485710" y="1166208"/>
            <a:ext cx="522058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ru-RU" sz="2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ДОКУМЕНТЫ СО ССЫЛКОЙ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820077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832304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dirty="0"/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665730" y="2799664"/>
            <a:ext cx="4860540" cy="1258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REPLICATION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SHARDING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769966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"/>
          <p:cNvSpPr/>
          <p:nvPr/>
        </p:nvSpPr>
        <p:spPr>
          <a:xfrm>
            <a:off x="1611480" y="1268760"/>
            <a:ext cx="8681760" cy="50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endParaRPr sz="2200" dirty="0"/>
          </a:p>
        </p:txBody>
      </p:sp>
      <p:sp>
        <p:nvSpPr>
          <p:cNvPr id="122" name="Google Shape;122;p1"/>
          <p:cNvSpPr/>
          <p:nvPr/>
        </p:nvSpPr>
        <p:spPr>
          <a:xfrm>
            <a:off x="6767607" y="3423167"/>
            <a:ext cx="3519720" cy="105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>
              <a:lnSpc>
                <a:spcPct val="150000"/>
              </a:lnSpc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Елисеев Дмитрий</a:t>
            </a:r>
            <a:endParaRPr sz="2400" dirty="0">
              <a:solidFill>
                <a:srgbClr val="009AA6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sz="1800" dirty="0">
                <a:solidFill>
                  <a:srgbClr val="009AA6"/>
                </a:solidFill>
              </a:rPr>
              <a:t>Database Lead, STC Group</a:t>
            </a:r>
            <a:endParaRPr sz="1800" dirty="0">
              <a:solidFill>
                <a:srgbClr val="009AA6"/>
              </a:solidFill>
            </a:endParaRPr>
          </a:p>
        </p:txBody>
      </p:sp>
      <p:sp>
        <p:nvSpPr>
          <p:cNvPr id="125" name="Google Shape;125;p1"/>
          <p:cNvSpPr/>
          <p:nvPr/>
        </p:nvSpPr>
        <p:spPr>
          <a:xfrm>
            <a:off x="3791640" y="6362280"/>
            <a:ext cx="6888600" cy="5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60" y="1478951"/>
            <a:ext cx="3888432" cy="38884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832304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dirty="0"/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557718" y="1340768"/>
            <a:ext cx="507656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ЛИЦЕНЗИРОВАНИЕ</a:t>
            </a:r>
            <a:endParaRPr lang="ru-RU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44D5C-3263-4460-B46F-EF583A802270}"/>
              </a:ext>
            </a:extLst>
          </p:cNvPr>
          <p:cNvSpPr txBox="1"/>
          <p:nvPr/>
        </p:nvSpPr>
        <p:spPr>
          <a:xfrm>
            <a:off x="3475731" y="2613392"/>
            <a:ext cx="524053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9AA6"/>
                </a:solidFill>
                <a:latin typeface="Tahoma"/>
                <a:ea typeface="Tahoma"/>
                <a:cs typeface="Tahoma"/>
              </a:rPr>
              <a:t>ранее </a:t>
            </a:r>
            <a:r>
              <a:rPr lang="en-US" sz="2800" b="1" dirty="0">
                <a:solidFill>
                  <a:srgbClr val="009AA6"/>
                </a:solidFill>
                <a:latin typeface="Tahoma"/>
                <a:ea typeface="Tahoma"/>
                <a:cs typeface="Tahoma"/>
                <a:hlinkClick r:id="rId2" tooltip="GNU AGP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GNU AGPL</a:t>
            </a:r>
            <a:r>
              <a:rPr lang="en-US" sz="2800" b="1" dirty="0">
                <a:solidFill>
                  <a:srgbClr val="009AA6"/>
                </a:solidFill>
                <a:latin typeface="Tahoma"/>
                <a:ea typeface="Tahoma"/>
                <a:cs typeface="Tahoma"/>
              </a:rPr>
              <a:t> (</a:t>
            </a:r>
            <a:r>
              <a:rPr lang="ru-RU" sz="2800" b="1" dirty="0">
                <a:solidFill>
                  <a:srgbClr val="009AA6"/>
                </a:solidFill>
                <a:latin typeface="Tahoma"/>
                <a:ea typeface="Tahoma"/>
                <a:cs typeface="Tahoma"/>
              </a:rPr>
              <a:t>СУБД)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9AA6"/>
                </a:solidFill>
                <a:latin typeface="Tahoma"/>
                <a:ea typeface="Tahoma"/>
                <a:cs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Server Side Public License</a:t>
            </a:r>
            <a:endParaRPr lang="ru-RU" sz="2800" b="1" dirty="0">
              <a:solidFill>
                <a:srgbClr val="009AA6"/>
              </a:solidFill>
              <a:latin typeface="Tahoma"/>
              <a:ea typeface="Tahoma"/>
              <a:cs typeface="Tahom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009AA6"/>
                </a:solidFill>
                <a:latin typeface="Tahoma"/>
                <a:ea typeface="Tahoma"/>
                <a:cs typeface="Tahoma"/>
              </a:rPr>
              <a:t>есть платная поддержка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674014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FC0833-5EF4-4864-B7B9-11824866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86" y="908721"/>
            <a:ext cx="7938628" cy="5131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8FA29A-23B3-4239-B6C7-8F1393584866}"/>
              </a:ext>
            </a:extLst>
          </p:cNvPr>
          <p:cNvSpPr txBox="1"/>
          <p:nvPr/>
        </p:nvSpPr>
        <p:spPr>
          <a:xfrm>
            <a:off x="2855640" y="1052737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9AA6"/>
                </a:solidFill>
              </a:rPr>
              <a:t>9 КРУГОВ АДА </a:t>
            </a:r>
            <a:r>
              <a:rPr lang="en-US" dirty="0">
                <a:solidFill>
                  <a:srgbClr val="009AA6"/>
                </a:solidFill>
              </a:rPr>
              <a:t>MONGODB</a:t>
            </a:r>
            <a:endParaRPr lang="ru-RU" dirty="0">
              <a:solidFill>
                <a:srgbClr val="009AA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EBEE7-805C-49A4-9A96-F6033CEFBEA1}"/>
              </a:ext>
            </a:extLst>
          </p:cNvPr>
          <p:cNvSpPr txBox="1"/>
          <p:nvPr/>
        </p:nvSpPr>
        <p:spPr>
          <a:xfrm>
            <a:off x="2279576" y="1970693"/>
            <a:ext cx="3816424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ПРОДАТЬ ТЕХНОЛОГИЮ АРХИТЕКТОРУ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ПОБОРОТЬ ЖЕЛАНИЕ ИСПОЛЬЗОВАТЬ ТЕХНОЛОГИЮ ВЕЗДЕ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ИСПОЛЬЗОВАНИЯ 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ОШИБКИ НОВИЧКА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 </a:t>
            </a:r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ВОЗВРАЩЕНИЕ К МАНУАЛАМ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РЕЛЯЦИОННОЕ МЫШЛЕНИЕ И ЕГО ПОСЛЕДСТВИЯ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ПРОЕКТИРОВАНИЯ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</a:t>
            </a:r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CLIENT</a:t>
            </a:r>
          </a:p>
          <a:p>
            <a:endParaRPr 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С ЭТИМ РАБОТАТЬ?</a:t>
            </a:r>
          </a:p>
        </p:txBody>
      </p:sp>
    </p:spTree>
    <p:extLst>
      <p:ext uri="{BB962C8B-B14F-4D97-AF65-F5344CB8AC3E}">
        <p14:creationId xmlns:p14="http://schemas.microsoft.com/office/powerpoint/2010/main" val="3790723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040217" y="479608"/>
            <a:ext cx="252028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СЛАДОСТРАСТИЕ</a:t>
            </a:r>
            <a:endParaRPr sz="2000" dirty="0"/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4547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ETL</a:t>
            </a:r>
            <a:endParaRPr lang="ru-RU" sz="2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3211C31-B4C4-4857-A40A-E3D09ADCB5B0}"/>
              </a:ext>
            </a:extLst>
          </p:cNvPr>
          <p:cNvSpPr/>
          <p:nvPr/>
        </p:nvSpPr>
        <p:spPr>
          <a:xfrm>
            <a:off x="1692311" y="2348880"/>
            <a:ext cx="2399497" cy="233256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EXTRACT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9AE9726-46F7-431C-B8B0-AA78F051BF55}"/>
              </a:ext>
            </a:extLst>
          </p:cNvPr>
          <p:cNvSpPr/>
          <p:nvPr/>
        </p:nvSpPr>
        <p:spPr>
          <a:xfrm>
            <a:off x="4896251" y="2348880"/>
            <a:ext cx="2399497" cy="233256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TRANSFORM</a:t>
            </a: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93D9020-2468-4C9D-AC92-ECD8FC979875}"/>
              </a:ext>
            </a:extLst>
          </p:cNvPr>
          <p:cNvSpPr/>
          <p:nvPr/>
        </p:nvSpPr>
        <p:spPr>
          <a:xfrm>
            <a:off x="8100608" y="2348881"/>
            <a:ext cx="2399497" cy="233256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LOAD</a:t>
            </a:r>
            <a:endParaRPr lang="ru-RU" dirty="0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EF6B2202-738E-41F9-81C5-D67ED996E6C5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4091808" y="3515165"/>
            <a:ext cx="8044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037438A-3C98-41CD-8F2F-C55C358EA1E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295748" y="3515165"/>
            <a:ext cx="80486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70592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FC0833-5EF4-4864-B7B9-11824866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86" y="908721"/>
            <a:ext cx="7938628" cy="5131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8FA29A-23B3-4239-B6C7-8F1393584866}"/>
              </a:ext>
            </a:extLst>
          </p:cNvPr>
          <p:cNvSpPr txBox="1"/>
          <p:nvPr/>
        </p:nvSpPr>
        <p:spPr>
          <a:xfrm>
            <a:off x="2855640" y="1052737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9AA6"/>
                </a:solidFill>
              </a:rPr>
              <a:t>9 КРУГОВ АДА </a:t>
            </a:r>
            <a:r>
              <a:rPr lang="en-US" dirty="0">
                <a:solidFill>
                  <a:srgbClr val="009AA6"/>
                </a:solidFill>
              </a:rPr>
              <a:t>MONGODB</a:t>
            </a:r>
            <a:endParaRPr lang="ru-RU" dirty="0">
              <a:solidFill>
                <a:srgbClr val="009AA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EBEE7-805C-49A4-9A96-F6033CEFBEA1}"/>
              </a:ext>
            </a:extLst>
          </p:cNvPr>
          <p:cNvSpPr txBox="1"/>
          <p:nvPr/>
        </p:nvSpPr>
        <p:spPr>
          <a:xfrm>
            <a:off x="2279576" y="1978387"/>
            <a:ext cx="3816424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ПРОДАТЬ ТЕХНОЛОГИЮ АРХИТЕКТОРУ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ПОБОРОТЬ ЖЕЛАНИЕ ИСПОЛЬЗОВАТЬ ТЕХНОЛОГИЮ ВЕЗДЕ</a:t>
            </a:r>
          </a:p>
          <a:p>
            <a:endParaRPr lang="ru-RU" sz="11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ИСПОЛЬЗОВАНИЯ 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ОШИБКИ НОВИЧКА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 </a:t>
            </a:r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ВОЗВРАЩЕНИЕ К МАНУАЛАМ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РЕЛЯЦИОННОЕ МЫШЛЕНИЕ И ЕГО ПОСЛЕДСТВИЯ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ПРОЕКТИРОВАНИЯ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</a:t>
            </a:r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CLIENT</a:t>
            </a:r>
          </a:p>
          <a:p>
            <a:endParaRPr 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С ЭТИМ РАБОТАТЬ?</a:t>
            </a:r>
          </a:p>
        </p:txBody>
      </p:sp>
    </p:spTree>
    <p:extLst>
      <p:ext uri="{BB962C8B-B14F-4D97-AF65-F5344CB8AC3E}">
        <p14:creationId xmlns:p14="http://schemas.microsoft.com/office/powerpoint/2010/main" val="2269701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040217" y="479608"/>
            <a:ext cx="252028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ЧРЕВОУГОДИЕ</a:t>
            </a:r>
            <a:endParaRPr sz="2000" dirty="0"/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4547828" y="234888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4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LIVE CODING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088995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FC0833-5EF4-4864-B7B9-11824866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86" y="908721"/>
            <a:ext cx="7938628" cy="5131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8FA29A-23B3-4239-B6C7-8F1393584866}"/>
              </a:ext>
            </a:extLst>
          </p:cNvPr>
          <p:cNvSpPr txBox="1"/>
          <p:nvPr/>
        </p:nvSpPr>
        <p:spPr>
          <a:xfrm>
            <a:off x="2855640" y="1052737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9AA6"/>
                </a:solidFill>
              </a:rPr>
              <a:t>9 КРУГОВ АДА </a:t>
            </a:r>
            <a:r>
              <a:rPr lang="en-US" dirty="0">
                <a:solidFill>
                  <a:srgbClr val="009AA6"/>
                </a:solidFill>
              </a:rPr>
              <a:t>MONGODB</a:t>
            </a:r>
            <a:endParaRPr lang="ru-RU" dirty="0">
              <a:solidFill>
                <a:srgbClr val="009AA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EBEE7-805C-49A4-9A96-F6033CEFBEA1}"/>
              </a:ext>
            </a:extLst>
          </p:cNvPr>
          <p:cNvSpPr txBox="1"/>
          <p:nvPr/>
        </p:nvSpPr>
        <p:spPr>
          <a:xfrm>
            <a:off x="2279576" y="1978387"/>
            <a:ext cx="3744416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ПРОДАТЬ ТЕХНОЛОГИЮ АРХИТЕКТОРУ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ПОБОРОТЬ ЖЕЛАНИЕ ИСПОЛЬЗОВАТЬ ТЕХНОЛОГИЮ ВЕЗДЕ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ИСПОЛЬЗОВАНИЯ 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ОШИБКИ НОВИЧКА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 </a:t>
            </a:r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ВОЗВРАЩЕНИЕ К МАНУАЛАМ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РЕЛЯЦИОННОЕ МЫШЛЕНИЕ И ЕГО ПОСЛЕДСТВИЯ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ПРОЕКТИРОВАНИЯ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</a:t>
            </a:r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CLIENT</a:t>
            </a:r>
          </a:p>
          <a:p>
            <a:endParaRPr 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С ЭТИМ РАБОТАТЬ?</a:t>
            </a:r>
          </a:p>
        </p:txBody>
      </p:sp>
    </p:spTree>
    <p:extLst>
      <p:ext uri="{BB962C8B-B14F-4D97-AF65-F5344CB8AC3E}">
        <p14:creationId xmlns:p14="http://schemas.microsoft.com/office/powerpoint/2010/main" val="719665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472265" y="479608"/>
            <a:ext cx="20882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ЖАДНОСТЬ</a:t>
            </a:r>
            <a:endParaRPr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4834F1-890D-4120-B984-C31FD63F5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13" y="1052736"/>
            <a:ext cx="10396773" cy="50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30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472265" y="479608"/>
            <a:ext cx="20882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ЖАДНОСТЬ</a:t>
            </a:r>
            <a:endParaRPr sz="2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4F53D4-DC00-457E-9F16-9ECDA2ECE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1" b="13601"/>
          <a:stretch/>
        </p:blipFill>
        <p:spPr bwMode="auto">
          <a:xfrm>
            <a:off x="1524000" y="1988840"/>
            <a:ext cx="9144000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2351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НИКАКОГО ВОЛШЕБСТВА НЕ СУЩЕСТВУЕТ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43960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FC0833-5EF4-4864-B7B9-11824866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86" y="908721"/>
            <a:ext cx="7938628" cy="5131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8FA29A-23B3-4239-B6C7-8F1393584866}"/>
              </a:ext>
            </a:extLst>
          </p:cNvPr>
          <p:cNvSpPr txBox="1"/>
          <p:nvPr/>
        </p:nvSpPr>
        <p:spPr>
          <a:xfrm>
            <a:off x="2855640" y="1052737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9AA6"/>
                </a:solidFill>
              </a:rPr>
              <a:t>9 КРУГОВ АДА </a:t>
            </a:r>
            <a:r>
              <a:rPr lang="en-US" dirty="0">
                <a:solidFill>
                  <a:srgbClr val="009AA6"/>
                </a:solidFill>
              </a:rPr>
              <a:t>MONGODB</a:t>
            </a:r>
            <a:endParaRPr lang="ru-RU" dirty="0">
              <a:solidFill>
                <a:srgbClr val="009AA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EBEE7-805C-49A4-9A96-F6033CEFBEA1}"/>
              </a:ext>
            </a:extLst>
          </p:cNvPr>
          <p:cNvSpPr txBox="1"/>
          <p:nvPr/>
        </p:nvSpPr>
        <p:spPr>
          <a:xfrm>
            <a:off x="2279576" y="1978387"/>
            <a:ext cx="3672408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ПРОДАТЬ ТЕХНОЛОГИЮ АРХИТЕКТОРУ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ПОБОРОТЬ ЖЕЛАНИЕ ИСПОЛЬЗОВАТЬ ТЕХНОЛОГИЮ ВЕЗДЕ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ИСПОЛЬЗОВАНИЯ 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ОШИБКИ НОВИЧКА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DEPLOY </a:t>
            </a:r>
            <a:r>
              <a:rPr lang="ru-RU" sz="1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ИЛИ ВОЗВРАЩЕНИЕ К МАНУАЛАМ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РЕЛЯЦИОННОЕ МЫШЛЕНИЕ И ЕГО ПОСЛЕДСТВИЯ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ПРОЕКТИРОВАНИЯ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</a:t>
            </a:r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CLIENT</a:t>
            </a:r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С ЭТИМ РАБОТАТЬ?</a:t>
            </a:r>
          </a:p>
        </p:txBody>
      </p:sp>
    </p:spTree>
    <p:extLst>
      <p:ext uri="{BB962C8B-B14F-4D97-AF65-F5344CB8AC3E}">
        <p14:creationId xmlns:p14="http://schemas.microsoft.com/office/powerpoint/2010/main" val="815937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2351584" y="1268760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REPLICASET</a:t>
            </a:r>
            <a:endParaRPr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C366FE-02B8-4B8D-9040-36DF52BB4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1553" y="2015660"/>
            <a:ext cx="4248894" cy="347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84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"/>
          <p:cNvSpPr/>
          <p:nvPr/>
        </p:nvSpPr>
        <p:spPr>
          <a:xfrm>
            <a:off x="1703512" y="3429000"/>
            <a:ext cx="3519720" cy="105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Щербаков Роман</a:t>
            </a:r>
            <a:endParaRPr sz="2400" dirty="0">
              <a:solidFill>
                <a:srgbClr val="009AA6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9AA6"/>
                </a:solidFill>
              </a:rPr>
              <a:t>Software engineer, STC Group</a:t>
            </a:r>
            <a:endParaRPr sz="1800" dirty="0">
              <a:solidFill>
                <a:srgbClr val="009AA6"/>
              </a:solidFill>
            </a:endParaRPr>
          </a:p>
        </p:txBody>
      </p:sp>
      <p:sp>
        <p:nvSpPr>
          <p:cNvPr id="125" name="Google Shape;125;p1"/>
          <p:cNvSpPr/>
          <p:nvPr/>
        </p:nvSpPr>
        <p:spPr>
          <a:xfrm>
            <a:off x="3791640" y="6362280"/>
            <a:ext cx="6888600" cy="5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A904F1-A698-441B-9702-74D50452F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748" y="1484784"/>
            <a:ext cx="388843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37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5F16CFF-25EB-4440-99EE-1BB400C624D2}"/>
              </a:ext>
            </a:extLst>
          </p:cNvPr>
          <p:cNvSpPr/>
          <p:nvPr/>
        </p:nvSpPr>
        <p:spPr>
          <a:xfrm>
            <a:off x="767408" y="994622"/>
            <a:ext cx="9073008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Consolas" panose="020B0609020204030204" pitchFamily="49" charset="0"/>
              </a:rPr>
              <a:t>version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"3.1"</a:t>
            </a:r>
            <a:endParaRPr lang="en-US" sz="12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chemeClr val="bg2"/>
                </a:solidFill>
                <a:latin typeface="Consolas" panose="020B0609020204030204" pitchFamily="49" charset="0"/>
              </a:rPr>
              <a:t>services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b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200" b="1" dirty="0">
                <a:solidFill>
                  <a:schemeClr val="bg2"/>
                </a:solidFill>
                <a:latin typeface="Consolas" panose="020B0609020204030204" pitchFamily="49" charset="0"/>
              </a:rPr>
              <a:t>mongo1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b="1" dirty="0" err="1">
                <a:solidFill>
                  <a:schemeClr val="bg2"/>
                </a:solidFill>
                <a:latin typeface="Consolas" panose="020B0609020204030204" pitchFamily="49" charset="0"/>
              </a:rPr>
              <a:t>container_name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mongo_rs1</a:t>
            </a:r>
            <a:endParaRPr lang="en-US" sz="12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b="1" dirty="0">
                <a:solidFill>
                  <a:schemeClr val="bg2"/>
                </a:solidFill>
                <a:latin typeface="Consolas" panose="020B0609020204030204" pitchFamily="49" charset="0"/>
              </a:rPr>
              <a:t>image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mongo:4.2.3</a:t>
            </a:r>
            <a:endParaRPr lang="en-US" sz="12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b="1" dirty="0">
                <a:solidFill>
                  <a:schemeClr val="bg2"/>
                </a:solidFill>
                <a:latin typeface="Consolas" panose="020B0609020204030204" pitchFamily="49" charset="0"/>
              </a:rPr>
              <a:t>ports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- 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27018:27017</a:t>
            </a:r>
            <a:endParaRPr lang="en-US" sz="12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b="1" dirty="0">
                <a:solidFill>
                  <a:schemeClr val="bg2"/>
                </a:solidFill>
                <a:latin typeface="Consolas" panose="020B0609020204030204" pitchFamily="49" charset="0"/>
              </a:rPr>
              <a:t>restart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always</a:t>
            </a:r>
            <a:endParaRPr lang="en-US" sz="12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b="1" dirty="0" err="1">
                <a:solidFill>
                  <a:schemeClr val="bg2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: [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"/</a:t>
            </a:r>
            <a:r>
              <a:rPr lang="en-US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usr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/bin/</a:t>
            </a:r>
            <a:r>
              <a:rPr lang="en-US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mongod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"--</a:t>
            </a:r>
            <a:r>
              <a:rPr lang="en-US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bind_ip_all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"--</a:t>
            </a:r>
            <a:r>
              <a:rPr lang="en-US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replSet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"rs0"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200" b="1" dirty="0">
                <a:solidFill>
                  <a:schemeClr val="bg2"/>
                </a:solidFill>
                <a:latin typeface="Consolas" panose="020B0609020204030204" pitchFamily="49" charset="0"/>
              </a:rPr>
              <a:t>mongo2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b="1" dirty="0" err="1">
                <a:solidFill>
                  <a:schemeClr val="bg2"/>
                </a:solidFill>
                <a:latin typeface="Consolas" panose="020B0609020204030204" pitchFamily="49" charset="0"/>
              </a:rPr>
              <a:t>container_name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mongo_rs2</a:t>
            </a:r>
            <a:endParaRPr lang="en-US" sz="12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b="1" dirty="0">
                <a:solidFill>
                  <a:schemeClr val="bg2"/>
                </a:solidFill>
                <a:latin typeface="Consolas" panose="020B0609020204030204" pitchFamily="49" charset="0"/>
              </a:rPr>
              <a:t>image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mongo:4.2.3</a:t>
            </a:r>
            <a:endParaRPr lang="en-US" sz="12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b="1" dirty="0">
                <a:solidFill>
                  <a:schemeClr val="bg2"/>
                </a:solidFill>
                <a:latin typeface="Consolas" panose="020B0609020204030204" pitchFamily="49" charset="0"/>
              </a:rPr>
              <a:t>ports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- 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27019:27017</a:t>
            </a:r>
            <a:endParaRPr lang="en-US" sz="12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b="1" dirty="0">
                <a:solidFill>
                  <a:schemeClr val="bg2"/>
                </a:solidFill>
                <a:latin typeface="Consolas" panose="020B0609020204030204" pitchFamily="49" charset="0"/>
              </a:rPr>
              <a:t>restart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always</a:t>
            </a:r>
            <a:endParaRPr lang="en-US" sz="12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b="1" dirty="0" err="1">
                <a:solidFill>
                  <a:schemeClr val="bg2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: [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"/</a:t>
            </a:r>
            <a:r>
              <a:rPr lang="en-US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usr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/bin/</a:t>
            </a:r>
            <a:r>
              <a:rPr lang="en-US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mongod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"--</a:t>
            </a:r>
            <a:r>
              <a:rPr lang="en-US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bind_ip_all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"--</a:t>
            </a:r>
            <a:r>
              <a:rPr lang="en-US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replSet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"rs0"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</a:p>
          <a:p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200" b="1" dirty="0">
                <a:solidFill>
                  <a:schemeClr val="bg2"/>
                </a:solidFill>
                <a:latin typeface="Consolas" panose="020B0609020204030204" pitchFamily="49" charset="0"/>
              </a:rPr>
              <a:t>mongo3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b="1" dirty="0" err="1">
                <a:solidFill>
                  <a:schemeClr val="bg2"/>
                </a:solidFill>
                <a:latin typeface="Consolas" panose="020B0609020204030204" pitchFamily="49" charset="0"/>
              </a:rPr>
              <a:t>container_name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mongo_rs3</a:t>
            </a:r>
            <a:endParaRPr lang="en-US" sz="12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b="1" dirty="0">
                <a:solidFill>
                  <a:schemeClr val="bg2"/>
                </a:solidFill>
                <a:latin typeface="Consolas" panose="020B0609020204030204" pitchFamily="49" charset="0"/>
              </a:rPr>
              <a:t>image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mongo:4.2.3</a:t>
            </a:r>
            <a:endParaRPr lang="en-US" sz="12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b="1" dirty="0">
                <a:solidFill>
                  <a:schemeClr val="bg2"/>
                </a:solidFill>
                <a:latin typeface="Consolas" panose="020B0609020204030204" pitchFamily="49" charset="0"/>
              </a:rPr>
              <a:t>ports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- 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27020:27017</a:t>
            </a:r>
            <a:endParaRPr lang="en-US" sz="12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b="1" dirty="0">
                <a:solidFill>
                  <a:schemeClr val="bg2"/>
                </a:solidFill>
                <a:latin typeface="Consolas" panose="020B0609020204030204" pitchFamily="49" charset="0"/>
              </a:rPr>
              <a:t>restart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always</a:t>
            </a:r>
            <a:endParaRPr lang="en-US" sz="12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b="1" dirty="0" err="1">
                <a:solidFill>
                  <a:schemeClr val="bg2"/>
                </a:solidFill>
                <a:latin typeface="Consolas" panose="020B0609020204030204" pitchFamily="49" charset="0"/>
              </a:rPr>
              <a:t>entrypoint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: [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"/</a:t>
            </a:r>
            <a:r>
              <a:rPr lang="en-US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usr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/bin/</a:t>
            </a:r>
            <a:r>
              <a:rPr lang="en-US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mongod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"--</a:t>
            </a:r>
            <a:r>
              <a:rPr lang="en-US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bind_ip_all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"--</a:t>
            </a:r>
            <a:r>
              <a:rPr lang="en-US" sz="12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replSet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b="1" dirty="0">
                <a:solidFill>
                  <a:srgbClr val="CE9178"/>
                </a:solidFill>
                <a:latin typeface="Consolas" panose="020B0609020204030204" pitchFamily="49" charset="0"/>
              </a:rPr>
              <a:t>"rs0"</a:t>
            </a:r>
            <a: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en-US" sz="1200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sz="1200" b="1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687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484C5A-C004-4784-84E1-FD5D646306E9}"/>
              </a:ext>
            </a:extLst>
          </p:cNvPr>
          <p:cNvSpPr/>
          <p:nvPr/>
        </p:nvSpPr>
        <p:spPr>
          <a:xfrm>
            <a:off x="839416" y="1936283"/>
            <a:ext cx="6096000" cy="298543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err="1">
                <a:solidFill>
                  <a:schemeClr val="bg2"/>
                </a:solidFill>
                <a:latin typeface="Consolas" panose="020B0609020204030204" pitchFamily="49" charset="0"/>
              </a:rPr>
              <a:t>rs</a:t>
            </a:r>
            <a:r>
              <a:rPr lang="en-US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initiate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_id :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'rs0'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members: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 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_id :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host :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"host1:27018"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},</a:t>
            </a:r>
          </a:p>
          <a:p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 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_id :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host :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"host1:27019"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},</a:t>
            </a:r>
          </a:p>
          <a:p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 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_id :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host :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"host1:27020"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]</a:t>
            </a:r>
          </a:p>
          <a:p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730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2351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WRITE CONCERN</a:t>
            </a:r>
            <a:endParaRPr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F22E0-611B-4C0A-A1E2-643B306C2C0D}"/>
              </a:ext>
            </a:extLst>
          </p:cNvPr>
          <p:cNvSpPr txBox="1"/>
          <p:nvPr/>
        </p:nvSpPr>
        <p:spPr>
          <a:xfrm>
            <a:off x="3863752" y="2351239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</a:rPr>
              <a:t>in-memory</a:t>
            </a:r>
            <a:endParaRPr lang="ru-RU" sz="2400" b="1" dirty="0">
              <a:solidFill>
                <a:srgbClr val="009AA6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DC73E-9A7F-48B2-97E8-E3FA705CF7EA}"/>
              </a:ext>
            </a:extLst>
          </p:cNvPr>
          <p:cNvSpPr txBox="1"/>
          <p:nvPr/>
        </p:nvSpPr>
        <p:spPr>
          <a:xfrm>
            <a:off x="6833931" y="2351239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</a:rPr>
              <a:t>on-disk</a:t>
            </a:r>
            <a:endParaRPr lang="ru-RU" sz="2400" b="1" dirty="0">
              <a:solidFill>
                <a:srgbClr val="009AA6"/>
              </a:solidFill>
              <a:latin typeface="Tahoma"/>
              <a:ea typeface="Tahoma"/>
              <a:cs typeface="Tahoma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4D4956B-586D-4593-BABE-7AAC5C2D452C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5742793" y="2582072"/>
            <a:ext cx="1091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DB9A79-C067-4669-93C2-9D5700B44721}"/>
              </a:ext>
            </a:extLst>
          </p:cNvPr>
          <p:cNvSpPr txBox="1"/>
          <p:nvPr/>
        </p:nvSpPr>
        <p:spPr>
          <a:xfrm>
            <a:off x="3719736" y="3573016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</a:rPr>
              <a:t>on Primary</a:t>
            </a:r>
            <a:endParaRPr lang="ru-RU" sz="2400" b="1" dirty="0">
              <a:solidFill>
                <a:srgbClr val="009AA6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198C62-110B-428A-AE1B-0A35A45B5395}"/>
              </a:ext>
            </a:extLst>
          </p:cNvPr>
          <p:cNvSpPr txBox="1"/>
          <p:nvPr/>
        </p:nvSpPr>
        <p:spPr>
          <a:xfrm>
            <a:off x="6316931" y="3573016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</a:rPr>
              <a:t>on Secondary</a:t>
            </a:r>
            <a:endParaRPr lang="ru-RU" sz="2400" b="1" dirty="0">
              <a:solidFill>
                <a:srgbClr val="009AA6"/>
              </a:solidFill>
              <a:latin typeface="Tahoma"/>
              <a:ea typeface="Tahoma"/>
              <a:cs typeface="Tahoma"/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004EF5E9-4BAF-4DC3-BE57-769813B0F8B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598777" y="3803849"/>
            <a:ext cx="718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009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2351584" y="12399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SHARDED CLUSTER</a:t>
            </a:r>
            <a:endParaRPr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DA5CCC-F29C-4338-B814-FE1B3089E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1322" y="1988840"/>
            <a:ext cx="5617046" cy="398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23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027F315-B925-4816-88E0-792666E7C7AB}"/>
              </a:ext>
            </a:extLst>
          </p:cNvPr>
          <p:cNvSpPr/>
          <p:nvPr/>
        </p:nvSpPr>
        <p:spPr>
          <a:xfrm>
            <a:off x="623392" y="1052736"/>
            <a:ext cx="12529392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version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'3.1'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services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</a:p>
          <a:p>
            <a:b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6A9955"/>
                </a:solidFill>
                <a:latin typeface="Consolas" panose="020B0609020204030204" pitchFamily="49" charset="0"/>
              </a:rPr>
              <a:t>## Router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router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image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mongo:4.2.3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restart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always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 err="1">
                <a:solidFill>
                  <a:schemeClr val="bg2"/>
                </a:solidFill>
                <a:latin typeface="Consolas" panose="020B0609020204030204" pitchFamily="49" charset="0"/>
              </a:rPr>
              <a:t>container_name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router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command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mongos --port 27117</a:t>
            </a:r>
          </a:p>
          <a:p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             --</a:t>
            </a:r>
            <a:r>
              <a:rPr lang="en-US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configdb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n-US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rs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-config-server/${SERVER1}:27118,${SERVER2}:27118,${SERVER3}:27118</a:t>
            </a:r>
          </a:p>
          <a:p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             --</a:t>
            </a:r>
            <a:r>
              <a:rPr lang="en-US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bind_ip_all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 err="1">
                <a:solidFill>
                  <a:schemeClr val="bg2"/>
                </a:solidFill>
                <a:latin typeface="Consolas" panose="020B0609020204030204" pitchFamily="49" charset="0"/>
              </a:rPr>
              <a:t>network_mode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"host"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</a:p>
          <a:p>
            <a:b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b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6A9955"/>
                </a:solidFill>
                <a:latin typeface="Consolas" panose="020B0609020204030204" pitchFamily="49" charset="0"/>
              </a:rPr>
              <a:t>## Config Servers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configsvr01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image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mongo:4.2.3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restart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always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 err="1">
                <a:solidFill>
                  <a:schemeClr val="bg2"/>
                </a:solidFill>
                <a:latin typeface="Consolas" panose="020B0609020204030204" pitchFamily="49" charset="0"/>
              </a:rPr>
              <a:t>container_name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mongo-config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command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mongod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 --port 27118 --</a:t>
            </a:r>
            <a:r>
              <a:rPr lang="en-US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configsvr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 --</a:t>
            </a:r>
            <a:r>
              <a:rPr lang="en-US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replSet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n-US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rs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-config-server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 err="1">
                <a:solidFill>
                  <a:schemeClr val="bg2"/>
                </a:solidFill>
                <a:latin typeface="Consolas" panose="020B0609020204030204" pitchFamily="49" charset="0"/>
              </a:rPr>
              <a:t>network_mode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"host"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b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094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1E90199-1703-4E2E-8D6F-81C7AEDD542B}"/>
              </a:ext>
            </a:extLst>
          </p:cNvPr>
          <p:cNvSpPr/>
          <p:nvPr/>
        </p:nvSpPr>
        <p:spPr>
          <a:xfrm>
            <a:off x="623392" y="983048"/>
            <a:ext cx="8448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A9955"/>
                </a:solidFill>
                <a:latin typeface="Consolas" panose="020B0609020204030204" pitchFamily="49" charset="0"/>
              </a:rPr>
              <a:t>## Shards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shard01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image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mongo:4.2.3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restart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always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 err="1">
                <a:solidFill>
                  <a:schemeClr val="bg2"/>
                </a:solidFill>
                <a:latin typeface="Consolas" panose="020B0609020204030204" pitchFamily="49" charset="0"/>
              </a:rPr>
              <a:t>container_name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shard-01-node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command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mongod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 --port 27119 --</a:t>
            </a:r>
            <a:r>
              <a:rPr lang="en-US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shardsvr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 --</a:t>
            </a:r>
            <a:r>
              <a:rPr lang="en-US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replSet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 rs-shard-01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 err="1">
                <a:solidFill>
                  <a:schemeClr val="bg2"/>
                </a:solidFill>
                <a:latin typeface="Consolas" panose="020B0609020204030204" pitchFamily="49" charset="0"/>
              </a:rPr>
              <a:t>network_mode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"host"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b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shard02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image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mongo:4.2.3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restart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always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 err="1">
                <a:solidFill>
                  <a:schemeClr val="bg2"/>
                </a:solidFill>
                <a:latin typeface="Consolas" panose="020B0609020204030204" pitchFamily="49" charset="0"/>
              </a:rPr>
              <a:t>container_name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shard-02-node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command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mongod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 --port 27120 --</a:t>
            </a:r>
            <a:r>
              <a:rPr lang="en-US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shardsvr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 --</a:t>
            </a:r>
            <a:r>
              <a:rPr lang="en-US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replSet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 rs-shard-02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 err="1">
                <a:solidFill>
                  <a:schemeClr val="bg2"/>
                </a:solidFill>
                <a:latin typeface="Consolas" panose="020B0609020204030204" pitchFamily="49" charset="0"/>
              </a:rPr>
              <a:t>network_mode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"host"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b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shard0</a:t>
            </a:r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3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image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mongo:4.2.3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restart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always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 err="1">
                <a:solidFill>
                  <a:schemeClr val="bg2"/>
                </a:solidFill>
                <a:latin typeface="Consolas" panose="020B0609020204030204" pitchFamily="49" charset="0"/>
              </a:rPr>
              <a:t>container_name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shard-03-node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command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mongod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 --port 27121 --</a:t>
            </a:r>
            <a:r>
              <a:rPr lang="en-US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shardsvr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 --</a:t>
            </a:r>
            <a:r>
              <a:rPr lang="en-US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replSet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 rs-shard-03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 err="1">
                <a:solidFill>
                  <a:schemeClr val="bg2"/>
                </a:solidFill>
                <a:latin typeface="Consolas" panose="020B0609020204030204" pitchFamily="49" charset="0"/>
              </a:rPr>
              <a:t>network_mode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"host"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64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82C5309-A2CB-4A4E-A0C9-141AA00AB9BA}"/>
              </a:ext>
            </a:extLst>
          </p:cNvPr>
          <p:cNvSpPr/>
          <p:nvPr/>
        </p:nvSpPr>
        <p:spPr>
          <a:xfrm>
            <a:off x="839416" y="1690062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err="1">
                <a:solidFill>
                  <a:schemeClr val="bg2"/>
                </a:solidFill>
                <a:latin typeface="Consolas" panose="020B0609020204030204" pitchFamily="49" charset="0"/>
              </a:rPr>
              <a:t>rs</a:t>
            </a:r>
            <a:r>
              <a:rPr lang="en-US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initiate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{</a:t>
            </a:r>
          </a:p>
          <a:p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_id: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rs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-config-server"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600" b="1" dirty="0" err="1">
                <a:solidFill>
                  <a:schemeClr val="bg2"/>
                </a:solidFill>
                <a:latin typeface="Consolas" panose="020B0609020204030204" pitchFamily="49" charset="0"/>
              </a:rPr>
              <a:t>configsvr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: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version: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members: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{ 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_id: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host :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"host1:27118"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},</a:t>
            </a:r>
          </a:p>
          <a:p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{ 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_id: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host :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"host2:27118"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},</a:t>
            </a:r>
          </a:p>
          <a:p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{ 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_id: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host :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"host3:27118"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]</a:t>
            </a:r>
          </a:p>
          <a:p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}</a:t>
            </a:r>
          </a:p>
          <a:p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98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FC84E9E-E9A3-45EC-87C3-16DAF6065C51}"/>
              </a:ext>
            </a:extLst>
          </p:cNvPr>
          <p:cNvSpPr/>
          <p:nvPr/>
        </p:nvSpPr>
        <p:spPr>
          <a:xfrm>
            <a:off x="839416" y="1782395"/>
            <a:ext cx="453650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2"/>
                </a:solidFill>
                <a:latin typeface="Consolas" panose="020B0609020204030204" pitchFamily="49" charset="0"/>
              </a:rPr>
              <a:t>sh</a:t>
            </a:r>
            <a:r>
              <a:rPr lang="en-US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addShard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"rs-shard-01/host1:27119"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b="1" dirty="0" err="1">
                <a:solidFill>
                  <a:schemeClr val="bg2"/>
                </a:solidFill>
                <a:latin typeface="Consolas" panose="020B0609020204030204" pitchFamily="49" charset="0"/>
              </a:rPr>
              <a:t>sh</a:t>
            </a:r>
            <a:r>
              <a:rPr lang="en-US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addShard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"rs-shard-01/host2:27119"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b="1" dirty="0" err="1">
                <a:solidFill>
                  <a:schemeClr val="bg2"/>
                </a:solidFill>
                <a:latin typeface="Consolas" panose="020B0609020204030204" pitchFamily="49" charset="0"/>
              </a:rPr>
              <a:t>sh</a:t>
            </a:r>
            <a:r>
              <a:rPr lang="en-US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addShard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"rs-shard-01/host3:27119"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b="1" dirty="0" err="1">
                <a:solidFill>
                  <a:schemeClr val="bg2"/>
                </a:solidFill>
                <a:latin typeface="Consolas" panose="020B0609020204030204" pitchFamily="49" charset="0"/>
              </a:rPr>
              <a:t>sh</a:t>
            </a:r>
            <a:r>
              <a:rPr lang="en-US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addShard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"rs-shard-02/host1:27120"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b="1" dirty="0" err="1">
                <a:solidFill>
                  <a:schemeClr val="bg2"/>
                </a:solidFill>
                <a:latin typeface="Consolas" panose="020B0609020204030204" pitchFamily="49" charset="0"/>
              </a:rPr>
              <a:t>sh</a:t>
            </a:r>
            <a:r>
              <a:rPr lang="en-US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addShard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"rs-shard-02/host2:27120"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b="1" dirty="0" err="1">
                <a:solidFill>
                  <a:schemeClr val="bg2"/>
                </a:solidFill>
                <a:latin typeface="Consolas" panose="020B0609020204030204" pitchFamily="49" charset="0"/>
              </a:rPr>
              <a:t>sh</a:t>
            </a:r>
            <a:r>
              <a:rPr lang="en-US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addShard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"rs-shard-02/host3:27120"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b="1" dirty="0" err="1">
                <a:solidFill>
                  <a:schemeClr val="bg2"/>
                </a:solidFill>
                <a:latin typeface="Consolas" panose="020B0609020204030204" pitchFamily="49" charset="0"/>
              </a:rPr>
              <a:t>sh</a:t>
            </a:r>
            <a:r>
              <a:rPr lang="en-US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addShard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"rs-shard-03/host1:27121"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b="1" dirty="0" err="1">
                <a:solidFill>
                  <a:schemeClr val="bg2"/>
                </a:solidFill>
                <a:latin typeface="Consolas" panose="020B0609020204030204" pitchFamily="49" charset="0"/>
              </a:rPr>
              <a:t>sh</a:t>
            </a:r>
            <a:r>
              <a:rPr lang="en-US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addShard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"rs-shard-03/host2:27121"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b="1" dirty="0" err="1">
                <a:solidFill>
                  <a:schemeClr val="bg2"/>
                </a:solidFill>
                <a:latin typeface="Consolas" panose="020B0609020204030204" pitchFamily="49" charset="0"/>
              </a:rPr>
              <a:t>sh</a:t>
            </a:r>
            <a:r>
              <a:rPr lang="en-US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addShard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"rs-shard-03/host3:27121"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sz="1600" b="1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435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7E8A428-F6E8-4541-8D5D-1578064E226F}"/>
              </a:ext>
            </a:extLst>
          </p:cNvPr>
          <p:cNvSpPr/>
          <p:nvPr/>
        </p:nvSpPr>
        <p:spPr>
          <a:xfrm>
            <a:off x="767408" y="1182811"/>
            <a:ext cx="441615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2"/>
                </a:solidFill>
                <a:latin typeface="Consolas" panose="020B0609020204030204" pitchFamily="49" charset="0"/>
              </a:rPr>
              <a:t>rs</a:t>
            </a:r>
            <a:r>
              <a:rPr lang="en-US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initiate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{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 _id: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"rs-shard-01"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version: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members: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{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_id: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host :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"host1:27119"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},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{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_id: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host :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"host2:27119"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},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{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_id: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host :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"host3:27119"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]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}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CF716F-10C5-4689-963C-D8407C97851E}"/>
              </a:ext>
            </a:extLst>
          </p:cNvPr>
          <p:cNvSpPr/>
          <p:nvPr/>
        </p:nvSpPr>
        <p:spPr>
          <a:xfrm>
            <a:off x="6096000" y="1188523"/>
            <a:ext cx="441615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2"/>
                </a:solidFill>
                <a:latin typeface="Consolas" panose="020B0609020204030204" pitchFamily="49" charset="0"/>
              </a:rPr>
              <a:t>rs</a:t>
            </a:r>
            <a:r>
              <a:rPr lang="en-US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initiate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{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 _id: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"rs-shard-03"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version: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members: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{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_id: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host :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"host1:27121"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},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{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_id: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host :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"host2:27121"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},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{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_id: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host :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"host3:27121"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]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}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D0C9E2B-35A9-44E9-9825-1793F0A0BC98}"/>
              </a:ext>
            </a:extLst>
          </p:cNvPr>
          <p:cNvSpPr/>
          <p:nvPr/>
        </p:nvSpPr>
        <p:spPr>
          <a:xfrm>
            <a:off x="764336" y="3717032"/>
            <a:ext cx="441615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2"/>
                </a:solidFill>
                <a:latin typeface="Consolas" panose="020B0609020204030204" pitchFamily="49" charset="0"/>
              </a:rPr>
              <a:t>rs</a:t>
            </a:r>
            <a:r>
              <a:rPr lang="en-US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initiate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{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 _id: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"rs-shard-02"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version: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members: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{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_id: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host :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"host1:27120"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},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{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_id: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host :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"host2:27120"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},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{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_id: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host :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CE9178"/>
                </a:solidFill>
                <a:latin typeface="Consolas" panose="020B0609020204030204" pitchFamily="49" charset="0"/>
              </a:rPr>
              <a:t>"host3:27120"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]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}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27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869856F-D917-4F9D-B34E-61C27FD25A7F}"/>
              </a:ext>
            </a:extLst>
          </p:cNvPr>
          <p:cNvSpPr/>
          <p:nvPr/>
        </p:nvSpPr>
        <p:spPr>
          <a:xfrm>
            <a:off x="7461960" y="1333492"/>
            <a:ext cx="1872208" cy="47525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C924078-6F5D-4803-B99F-96B19276A049}"/>
              </a:ext>
            </a:extLst>
          </p:cNvPr>
          <p:cNvSpPr/>
          <p:nvPr/>
        </p:nvSpPr>
        <p:spPr>
          <a:xfrm>
            <a:off x="5159868" y="1333492"/>
            <a:ext cx="1872208" cy="47525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0B6E4E0-3D41-4EF3-9A9E-FBC58A3D56E8}"/>
              </a:ext>
            </a:extLst>
          </p:cNvPr>
          <p:cNvSpPr/>
          <p:nvPr/>
        </p:nvSpPr>
        <p:spPr>
          <a:xfrm>
            <a:off x="2855640" y="1340768"/>
            <a:ext cx="1872208" cy="47525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lang="ru-RU" sz="24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DED8E983-270F-444F-B721-EFE8D194F3E6}"/>
              </a:ext>
            </a:extLst>
          </p:cNvPr>
          <p:cNvGrpSpPr/>
          <p:nvPr/>
        </p:nvGrpSpPr>
        <p:grpSpPr>
          <a:xfrm>
            <a:off x="3283306" y="1680402"/>
            <a:ext cx="1012495" cy="4079114"/>
            <a:chOff x="3775529" y="1704800"/>
            <a:chExt cx="1012495" cy="4079114"/>
          </a:xfrm>
        </p:grpSpPr>
        <p:sp>
          <p:nvSpPr>
            <p:cNvPr id="22" name="Блок-схема: магнитный диск 21">
              <a:extLst>
                <a:ext uri="{FF2B5EF4-FFF2-40B4-BE49-F238E27FC236}">
                  <a16:creationId xmlns:a16="http://schemas.microsoft.com/office/drawing/2014/main" id="{A3B68CD1-0B32-4DEC-8242-DE2EB502E442}"/>
                </a:ext>
              </a:extLst>
            </p:cNvPr>
            <p:cNvSpPr/>
            <p:nvPr/>
          </p:nvSpPr>
          <p:spPr>
            <a:xfrm>
              <a:off x="3779912" y="170480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9AA6"/>
                  </a:solidFill>
                </a:rPr>
                <a:t>router</a:t>
              </a:r>
              <a:endParaRPr lang="ru-RU" dirty="0">
                <a:solidFill>
                  <a:srgbClr val="009AA6"/>
                </a:solidFill>
              </a:endParaRPr>
            </a:p>
          </p:txBody>
        </p:sp>
        <p:sp>
          <p:nvSpPr>
            <p:cNvPr id="23" name="Блок-схема: магнитный диск 22">
              <a:extLst>
                <a:ext uri="{FF2B5EF4-FFF2-40B4-BE49-F238E27FC236}">
                  <a16:creationId xmlns:a16="http://schemas.microsoft.com/office/drawing/2014/main" id="{F563A35D-77B7-4005-A3BB-1B950563B9E4}"/>
                </a:ext>
              </a:extLst>
            </p:cNvPr>
            <p:cNvSpPr/>
            <p:nvPr/>
          </p:nvSpPr>
          <p:spPr>
            <a:xfrm>
              <a:off x="3775529" y="2600154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9AA6"/>
                  </a:solidFill>
                </a:rPr>
                <a:t>config-</a:t>
              </a:r>
              <a:r>
                <a:rPr lang="en-US" dirty="0" err="1">
                  <a:solidFill>
                    <a:srgbClr val="009AA6"/>
                  </a:solidFill>
                </a:rPr>
                <a:t>srv</a:t>
              </a:r>
              <a:endParaRPr lang="ru-RU" dirty="0">
                <a:solidFill>
                  <a:srgbClr val="009AA6"/>
                </a:solidFill>
              </a:endParaRPr>
            </a:p>
          </p:txBody>
        </p:sp>
        <p:sp>
          <p:nvSpPr>
            <p:cNvPr id="24" name="Блок-схема: магнитный диск 23">
              <a:extLst>
                <a:ext uri="{FF2B5EF4-FFF2-40B4-BE49-F238E27FC236}">
                  <a16:creationId xmlns:a16="http://schemas.microsoft.com/office/drawing/2014/main" id="{671EFB5B-A6D8-4CCF-A850-7444D1B025E5}"/>
                </a:ext>
              </a:extLst>
            </p:cNvPr>
            <p:cNvSpPr/>
            <p:nvPr/>
          </p:nvSpPr>
          <p:spPr>
            <a:xfrm>
              <a:off x="3779912" y="3446122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9AA6"/>
                  </a:solidFill>
                </a:rPr>
                <a:t>shard-01</a:t>
              </a:r>
              <a:endParaRPr lang="ru-RU" dirty="0">
                <a:solidFill>
                  <a:srgbClr val="009AA6"/>
                </a:solidFill>
              </a:endParaRPr>
            </a:p>
          </p:txBody>
        </p:sp>
        <p:sp>
          <p:nvSpPr>
            <p:cNvPr id="25" name="Блок-схема: магнитный диск 24">
              <a:extLst>
                <a:ext uri="{FF2B5EF4-FFF2-40B4-BE49-F238E27FC236}">
                  <a16:creationId xmlns:a16="http://schemas.microsoft.com/office/drawing/2014/main" id="{27170E03-45A0-4C60-8E23-D9B714FB39D9}"/>
                </a:ext>
              </a:extLst>
            </p:cNvPr>
            <p:cNvSpPr/>
            <p:nvPr/>
          </p:nvSpPr>
          <p:spPr>
            <a:xfrm>
              <a:off x="3779912" y="4326986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9AA6"/>
                  </a:solidFill>
                </a:rPr>
                <a:t>shard-02</a:t>
              </a:r>
              <a:endParaRPr lang="ru-RU" dirty="0">
                <a:solidFill>
                  <a:srgbClr val="009AA6"/>
                </a:solidFill>
              </a:endParaRPr>
            </a:p>
          </p:txBody>
        </p:sp>
        <p:sp>
          <p:nvSpPr>
            <p:cNvPr id="26" name="Блок-схема: магнитный диск 25">
              <a:extLst>
                <a:ext uri="{FF2B5EF4-FFF2-40B4-BE49-F238E27FC236}">
                  <a16:creationId xmlns:a16="http://schemas.microsoft.com/office/drawing/2014/main" id="{A81ABD85-9718-42BB-92B4-44234D758569}"/>
                </a:ext>
              </a:extLst>
            </p:cNvPr>
            <p:cNvSpPr/>
            <p:nvPr/>
          </p:nvSpPr>
          <p:spPr>
            <a:xfrm>
              <a:off x="3775529" y="520785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9AA6"/>
                  </a:solidFill>
                </a:rPr>
                <a:t>shard-03</a:t>
              </a:r>
              <a:endParaRPr lang="ru-RU" dirty="0">
                <a:solidFill>
                  <a:srgbClr val="009AA6"/>
                </a:solidFill>
              </a:endParaRPr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19C13CB0-25BC-4AC4-82F8-9688DDC3C178}"/>
              </a:ext>
            </a:extLst>
          </p:cNvPr>
          <p:cNvSpPr/>
          <p:nvPr/>
        </p:nvSpPr>
        <p:spPr>
          <a:xfrm>
            <a:off x="5155514" y="1333492"/>
            <a:ext cx="1872208" cy="47525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C9BEAD45-C18E-4913-B197-28E95F5606A1}"/>
              </a:ext>
            </a:extLst>
          </p:cNvPr>
          <p:cNvGrpSpPr/>
          <p:nvPr/>
        </p:nvGrpSpPr>
        <p:grpSpPr>
          <a:xfrm>
            <a:off x="5583180" y="1673126"/>
            <a:ext cx="1012495" cy="4079114"/>
            <a:chOff x="3775529" y="1704800"/>
            <a:chExt cx="1012495" cy="4079114"/>
          </a:xfrm>
        </p:grpSpPr>
        <p:sp>
          <p:nvSpPr>
            <p:cNvPr id="32" name="Блок-схема: магнитный диск 31">
              <a:extLst>
                <a:ext uri="{FF2B5EF4-FFF2-40B4-BE49-F238E27FC236}">
                  <a16:creationId xmlns:a16="http://schemas.microsoft.com/office/drawing/2014/main" id="{A7A80818-88A6-4778-95E6-8450C65EF800}"/>
                </a:ext>
              </a:extLst>
            </p:cNvPr>
            <p:cNvSpPr/>
            <p:nvPr/>
          </p:nvSpPr>
          <p:spPr>
            <a:xfrm>
              <a:off x="3779912" y="170480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9AA6"/>
                  </a:solidFill>
                </a:rPr>
                <a:t>router</a:t>
              </a:r>
              <a:endParaRPr lang="ru-RU" dirty="0">
                <a:solidFill>
                  <a:srgbClr val="009AA6"/>
                </a:solidFill>
              </a:endParaRPr>
            </a:p>
          </p:txBody>
        </p:sp>
        <p:sp>
          <p:nvSpPr>
            <p:cNvPr id="33" name="Блок-схема: магнитный диск 32">
              <a:extLst>
                <a:ext uri="{FF2B5EF4-FFF2-40B4-BE49-F238E27FC236}">
                  <a16:creationId xmlns:a16="http://schemas.microsoft.com/office/drawing/2014/main" id="{5D0BD3E0-66BB-4DE1-9407-B40015870F28}"/>
                </a:ext>
              </a:extLst>
            </p:cNvPr>
            <p:cNvSpPr/>
            <p:nvPr/>
          </p:nvSpPr>
          <p:spPr>
            <a:xfrm>
              <a:off x="3775529" y="2600154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9AA6"/>
                  </a:solidFill>
                </a:rPr>
                <a:t>config-</a:t>
              </a:r>
              <a:r>
                <a:rPr lang="en-US" dirty="0" err="1">
                  <a:solidFill>
                    <a:srgbClr val="009AA6"/>
                  </a:solidFill>
                </a:rPr>
                <a:t>srv</a:t>
              </a:r>
              <a:endParaRPr lang="ru-RU" dirty="0">
                <a:solidFill>
                  <a:srgbClr val="009AA6"/>
                </a:solidFill>
              </a:endParaRPr>
            </a:p>
          </p:txBody>
        </p:sp>
        <p:sp>
          <p:nvSpPr>
            <p:cNvPr id="34" name="Блок-схема: магнитный диск 33">
              <a:extLst>
                <a:ext uri="{FF2B5EF4-FFF2-40B4-BE49-F238E27FC236}">
                  <a16:creationId xmlns:a16="http://schemas.microsoft.com/office/drawing/2014/main" id="{E169A5E0-09A1-46A0-8624-1FC849583AE9}"/>
                </a:ext>
              </a:extLst>
            </p:cNvPr>
            <p:cNvSpPr/>
            <p:nvPr/>
          </p:nvSpPr>
          <p:spPr>
            <a:xfrm>
              <a:off x="3779912" y="3446122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9AA6"/>
                  </a:solidFill>
                </a:rPr>
                <a:t>shard-01</a:t>
              </a:r>
              <a:endParaRPr lang="ru-RU" dirty="0">
                <a:solidFill>
                  <a:srgbClr val="009AA6"/>
                </a:solidFill>
              </a:endParaRPr>
            </a:p>
          </p:txBody>
        </p:sp>
        <p:sp>
          <p:nvSpPr>
            <p:cNvPr id="35" name="Блок-схема: магнитный диск 34">
              <a:extLst>
                <a:ext uri="{FF2B5EF4-FFF2-40B4-BE49-F238E27FC236}">
                  <a16:creationId xmlns:a16="http://schemas.microsoft.com/office/drawing/2014/main" id="{9CCB5F4E-2812-4546-BE8C-D10BBD605DAA}"/>
                </a:ext>
              </a:extLst>
            </p:cNvPr>
            <p:cNvSpPr/>
            <p:nvPr/>
          </p:nvSpPr>
          <p:spPr>
            <a:xfrm>
              <a:off x="3779912" y="4326986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9AA6"/>
                  </a:solidFill>
                </a:rPr>
                <a:t>shard-02</a:t>
              </a:r>
              <a:endParaRPr lang="ru-RU" dirty="0">
                <a:solidFill>
                  <a:srgbClr val="009AA6"/>
                </a:solidFill>
              </a:endParaRPr>
            </a:p>
          </p:txBody>
        </p:sp>
        <p:sp>
          <p:nvSpPr>
            <p:cNvPr id="36" name="Блок-схема: магнитный диск 35">
              <a:extLst>
                <a:ext uri="{FF2B5EF4-FFF2-40B4-BE49-F238E27FC236}">
                  <a16:creationId xmlns:a16="http://schemas.microsoft.com/office/drawing/2014/main" id="{40D0093B-E0BB-427E-B098-08DEFF73F494}"/>
                </a:ext>
              </a:extLst>
            </p:cNvPr>
            <p:cNvSpPr/>
            <p:nvPr/>
          </p:nvSpPr>
          <p:spPr>
            <a:xfrm>
              <a:off x="3775529" y="520785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9AA6"/>
                  </a:solidFill>
                </a:rPr>
                <a:t>shard-03</a:t>
              </a:r>
              <a:endParaRPr lang="ru-RU" dirty="0">
                <a:solidFill>
                  <a:srgbClr val="009AA6"/>
                </a:solidFill>
              </a:endParaRPr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B89D2388-A9D8-4995-B6A6-200C1CA9D4E8}"/>
              </a:ext>
            </a:extLst>
          </p:cNvPr>
          <p:cNvGrpSpPr/>
          <p:nvPr/>
        </p:nvGrpSpPr>
        <p:grpSpPr>
          <a:xfrm>
            <a:off x="7891816" y="1670199"/>
            <a:ext cx="1012495" cy="4079114"/>
            <a:chOff x="3775529" y="1704800"/>
            <a:chExt cx="1012495" cy="4079114"/>
          </a:xfrm>
        </p:grpSpPr>
        <p:sp>
          <p:nvSpPr>
            <p:cNvPr id="39" name="Блок-схема: магнитный диск 38">
              <a:extLst>
                <a:ext uri="{FF2B5EF4-FFF2-40B4-BE49-F238E27FC236}">
                  <a16:creationId xmlns:a16="http://schemas.microsoft.com/office/drawing/2014/main" id="{0DEC4F84-BE83-4A8E-8D4F-79F0C7C701BC}"/>
                </a:ext>
              </a:extLst>
            </p:cNvPr>
            <p:cNvSpPr/>
            <p:nvPr/>
          </p:nvSpPr>
          <p:spPr>
            <a:xfrm>
              <a:off x="3779912" y="170480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9AA6"/>
                  </a:solidFill>
                </a:rPr>
                <a:t>router</a:t>
              </a:r>
              <a:endParaRPr lang="ru-RU" dirty="0">
                <a:solidFill>
                  <a:srgbClr val="009AA6"/>
                </a:solidFill>
              </a:endParaRPr>
            </a:p>
          </p:txBody>
        </p:sp>
        <p:sp>
          <p:nvSpPr>
            <p:cNvPr id="40" name="Блок-схема: магнитный диск 39">
              <a:extLst>
                <a:ext uri="{FF2B5EF4-FFF2-40B4-BE49-F238E27FC236}">
                  <a16:creationId xmlns:a16="http://schemas.microsoft.com/office/drawing/2014/main" id="{D9A0A323-22B6-474A-ACC1-2CDB8FB460A1}"/>
                </a:ext>
              </a:extLst>
            </p:cNvPr>
            <p:cNvSpPr/>
            <p:nvPr/>
          </p:nvSpPr>
          <p:spPr>
            <a:xfrm>
              <a:off x="3775529" y="2600154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9AA6"/>
                  </a:solidFill>
                </a:rPr>
                <a:t>config-</a:t>
              </a:r>
              <a:r>
                <a:rPr lang="en-US" dirty="0" err="1">
                  <a:solidFill>
                    <a:srgbClr val="009AA6"/>
                  </a:solidFill>
                </a:rPr>
                <a:t>srv</a:t>
              </a:r>
              <a:endParaRPr lang="ru-RU" dirty="0">
                <a:solidFill>
                  <a:srgbClr val="009AA6"/>
                </a:solidFill>
              </a:endParaRPr>
            </a:p>
          </p:txBody>
        </p:sp>
        <p:sp>
          <p:nvSpPr>
            <p:cNvPr id="41" name="Блок-схема: магнитный диск 40">
              <a:extLst>
                <a:ext uri="{FF2B5EF4-FFF2-40B4-BE49-F238E27FC236}">
                  <a16:creationId xmlns:a16="http://schemas.microsoft.com/office/drawing/2014/main" id="{217C3B3C-DCB0-4374-8379-B930C356D28E}"/>
                </a:ext>
              </a:extLst>
            </p:cNvPr>
            <p:cNvSpPr/>
            <p:nvPr/>
          </p:nvSpPr>
          <p:spPr>
            <a:xfrm>
              <a:off x="3779912" y="3446122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9AA6"/>
                  </a:solidFill>
                </a:rPr>
                <a:t>shard-01</a:t>
              </a:r>
              <a:endParaRPr lang="ru-RU" dirty="0">
                <a:solidFill>
                  <a:srgbClr val="009AA6"/>
                </a:solidFill>
              </a:endParaRPr>
            </a:p>
          </p:txBody>
        </p:sp>
        <p:sp>
          <p:nvSpPr>
            <p:cNvPr id="42" name="Блок-схема: магнитный диск 41">
              <a:extLst>
                <a:ext uri="{FF2B5EF4-FFF2-40B4-BE49-F238E27FC236}">
                  <a16:creationId xmlns:a16="http://schemas.microsoft.com/office/drawing/2014/main" id="{27D1474B-65C6-4C3C-9996-4AE3E43BC318}"/>
                </a:ext>
              </a:extLst>
            </p:cNvPr>
            <p:cNvSpPr/>
            <p:nvPr/>
          </p:nvSpPr>
          <p:spPr>
            <a:xfrm>
              <a:off x="3779912" y="4326986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9AA6"/>
                  </a:solidFill>
                </a:rPr>
                <a:t>shard-02</a:t>
              </a:r>
              <a:endParaRPr lang="ru-RU" dirty="0">
                <a:solidFill>
                  <a:srgbClr val="009AA6"/>
                </a:solidFill>
              </a:endParaRPr>
            </a:p>
          </p:txBody>
        </p:sp>
        <p:sp>
          <p:nvSpPr>
            <p:cNvPr id="43" name="Блок-схема: магнитный диск 42">
              <a:extLst>
                <a:ext uri="{FF2B5EF4-FFF2-40B4-BE49-F238E27FC236}">
                  <a16:creationId xmlns:a16="http://schemas.microsoft.com/office/drawing/2014/main" id="{C94959B5-AC11-4AB8-8A27-733CB5DF0B75}"/>
                </a:ext>
              </a:extLst>
            </p:cNvPr>
            <p:cNvSpPr/>
            <p:nvPr/>
          </p:nvSpPr>
          <p:spPr>
            <a:xfrm>
              <a:off x="3775529" y="5207850"/>
              <a:ext cx="1008112" cy="576064"/>
            </a:xfrm>
            <a:prstGeom prst="flowChartMagneticDisk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9AA6"/>
                  </a:solidFill>
                </a:rPr>
                <a:t>shard-03</a:t>
              </a:r>
              <a:endParaRPr lang="ru-RU" dirty="0">
                <a:solidFill>
                  <a:srgbClr val="009A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9148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676" y="1082020"/>
            <a:ext cx="5832648" cy="19423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CAE15E-2AA6-4227-90E3-F4A564A92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548" y="3024336"/>
            <a:ext cx="2564904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878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FC0833-5EF4-4864-B7B9-11824866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86" y="908721"/>
            <a:ext cx="7938628" cy="5131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8FA29A-23B3-4239-B6C7-8F1393584866}"/>
              </a:ext>
            </a:extLst>
          </p:cNvPr>
          <p:cNvSpPr txBox="1"/>
          <p:nvPr/>
        </p:nvSpPr>
        <p:spPr>
          <a:xfrm>
            <a:off x="2855640" y="1052737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9AA6"/>
                </a:solidFill>
              </a:rPr>
              <a:t>9 КРУГОВ АДА </a:t>
            </a:r>
            <a:r>
              <a:rPr lang="en-US" dirty="0">
                <a:solidFill>
                  <a:srgbClr val="009AA6"/>
                </a:solidFill>
              </a:rPr>
              <a:t>MONGODB</a:t>
            </a:r>
            <a:endParaRPr lang="ru-RU" dirty="0">
              <a:solidFill>
                <a:srgbClr val="009AA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EBEE7-805C-49A4-9A96-F6033CEFBEA1}"/>
              </a:ext>
            </a:extLst>
          </p:cNvPr>
          <p:cNvSpPr txBox="1"/>
          <p:nvPr/>
        </p:nvSpPr>
        <p:spPr>
          <a:xfrm>
            <a:off x="2279576" y="1886054"/>
            <a:ext cx="3816424" cy="33393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ПРОДАТЬ ТЕХНОЛОГИЮ АРХИТЕКТОРУ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ПОБОРОТЬ ЖЕЛАНИЕ ИСПОЛЬЗОВАТЬ ТЕХНОЛОГИЮ ВЕЗДЕ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ИСПОЛЬЗОВАНИЯ 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ОШИБКИ НОВИЧКА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 </a:t>
            </a:r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ВОЗВРАЩЕНИЕ К МАНУАЛАМ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РЕЛЯЦИОННОЕ МЫШЛЕНИЕ И ЕГО ПОСЛЕДСТВИЯ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ПРОЕКТИРОВАНИЯ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</a:t>
            </a:r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CLIENT</a:t>
            </a:r>
          </a:p>
          <a:p>
            <a:endParaRPr 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С ЭТИМ РАБОТАТЬ?</a:t>
            </a:r>
          </a:p>
        </p:txBody>
      </p:sp>
    </p:spTree>
    <p:extLst>
      <p:ext uri="{BB962C8B-B14F-4D97-AF65-F5344CB8AC3E}">
        <p14:creationId xmlns:p14="http://schemas.microsoft.com/office/powerpoint/2010/main" val="62109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381642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2351584" y="2957084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COLLECTION != TABLE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045570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367240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2351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ru-RU" sz="2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РЕЛЯЦИОННЫЙ ПОДХОД</a:t>
            </a:r>
            <a:endParaRPr sz="2800" dirty="0"/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81AB012A-32E6-4CE1-99D2-A305CC201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528947"/>
              </p:ext>
            </p:extLst>
          </p:nvPr>
        </p:nvGraphicFramePr>
        <p:xfrm>
          <a:off x="5311447" y="2189088"/>
          <a:ext cx="1425090" cy="1239912"/>
        </p:xfrm>
        <a:graphic>
          <a:graphicData uri="http://schemas.openxmlformats.org/drawingml/2006/table">
            <a:tbl>
              <a:tblPr firstRow="1" bandRow="1">
                <a:tableStyleId>{AC00F396-51D3-42D8-A039-79F2BC062D78}</a:tableStyleId>
              </a:tblPr>
              <a:tblGrid>
                <a:gridCol w="488986">
                  <a:extLst>
                    <a:ext uri="{9D8B030D-6E8A-4147-A177-3AD203B41FA5}">
                      <a16:colId xmlns:a16="http://schemas.microsoft.com/office/drawing/2014/main" val="234472282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092712435"/>
                    </a:ext>
                  </a:extLst>
                </a:gridCol>
              </a:tblGrid>
              <a:tr h="619956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9AA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clients</a:t>
                      </a:r>
                      <a:endParaRPr lang="ru-RU" b="1" dirty="0">
                        <a:solidFill>
                          <a:srgbClr val="009AA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727244"/>
                  </a:ext>
                </a:extLst>
              </a:tr>
              <a:tr h="61995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9AA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id</a:t>
                      </a:r>
                      <a:endParaRPr lang="ru-RU" b="1" dirty="0">
                        <a:solidFill>
                          <a:srgbClr val="009AA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9AA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clientId</a:t>
                      </a:r>
                      <a:endParaRPr lang="ru-RU" b="1" dirty="0">
                        <a:solidFill>
                          <a:srgbClr val="009AA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554730"/>
                  </a:ext>
                </a:extLst>
              </a:tr>
            </a:tbl>
          </a:graphicData>
        </a:graphic>
      </p:graphicFrame>
      <p:graphicFrame>
        <p:nvGraphicFramePr>
          <p:cNvPr id="9" name="Таблица 6">
            <a:extLst>
              <a:ext uri="{FF2B5EF4-FFF2-40B4-BE49-F238E27FC236}">
                <a16:creationId xmlns:a16="http://schemas.microsoft.com/office/drawing/2014/main" id="{839A071D-6BF1-47E3-A982-BDB879C9C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60812"/>
              </p:ext>
            </p:extLst>
          </p:nvPr>
        </p:nvGraphicFramePr>
        <p:xfrm>
          <a:off x="6384032" y="3933056"/>
          <a:ext cx="3816424" cy="1239912"/>
        </p:xfrm>
        <a:graphic>
          <a:graphicData uri="http://schemas.openxmlformats.org/drawingml/2006/table">
            <a:tbl>
              <a:tblPr firstRow="1" bandRow="1">
                <a:tableStyleId>{AC00F396-51D3-42D8-A039-79F2BC062D78}</a:tableStyleId>
              </a:tblPr>
              <a:tblGrid>
                <a:gridCol w="343233">
                  <a:extLst>
                    <a:ext uri="{9D8B030D-6E8A-4147-A177-3AD203B41FA5}">
                      <a16:colId xmlns:a16="http://schemas.microsoft.com/office/drawing/2014/main" val="4120984339"/>
                    </a:ext>
                  </a:extLst>
                </a:gridCol>
                <a:gridCol w="663031">
                  <a:extLst>
                    <a:ext uri="{9D8B030D-6E8A-4147-A177-3AD203B41FA5}">
                      <a16:colId xmlns:a16="http://schemas.microsoft.com/office/drawing/2014/main" val="961193234"/>
                    </a:ext>
                  </a:extLst>
                </a:gridCol>
                <a:gridCol w="720365">
                  <a:extLst>
                    <a:ext uri="{9D8B030D-6E8A-4147-A177-3AD203B41FA5}">
                      <a16:colId xmlns:a16="http://schemas.microsoft.com/office/drawing/2014/main" val="2907445358"/>
                    </a:ext>
                  </a:extLst>
                </a:gridCol>
                <a:gridCol w="614842">
                  <a:extLst>
                    <a:ext uri="{9D8B030D-6E8A-4147-A177-3AD203B41FA5}">
                      <a16:colId xmlns:a16="http://schemas.microsoft.com/office/drawing/2014/main" val="3262555070"/>
                    </a:ext>
                  </a:extLst>
                </a:gridCol>
                <a:gridCol w="828782">
                  <a:extLst>
                    <a:ext uri="{9D8B030D-6E8A-4147-A177-3AD203B41FA5}">
                      <a16:colId xmlns:a16="http://schemas.microsoft.com/office/drawing/2014/main" val="3364048975"/>
                    </a:ext>
                  </a:extLst>
                </a:gridCol>
                <a:gridCol w="646171">
                  <a:extLst>
                    <a:ext uri="{9D8B030D-6E8A-4147-A177-3AD203B41FA5}">
                      <a16:colId xmlns:a16="http://schemas.microsoft.com/office/drawing/2014/main" val="264570323"/>
                    </a:ext>
                  </a:extLst>
                </a:gridCol>
              </a:tblGrid>
              <a:tr h="619956">
                <a:tc gridSpan="6"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009AA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fiz</a:t>
                      </a:r>
                      <a:endParaRPr lang="ru-RU" b="1" dirty="0">
                        <a:solidFill>
                          <a:srgbClr val="009AA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488181"/>
                  </a:ext>
                </a:extLst>
              </a:tr>
              <a:tr h="61995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9AA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id</a:t>
                      </a:r>
                      <a:endParaRPr lang="ru-RU" sz="1100" b="1" dirty="0">
                        <a:solidFill>
                          <a:srgbClr val="009AA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9AA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First</a:t>
                      </a:r>
                    </a:p>
                    <a:p>
                      <a:pPr algn="ctr"/>
                      <a:r>
                        <a:rPr lang="en-US" sz="1100" b="1" dirty="0">
                          <a:solidFill>
                            <a:srgbClr val="009AA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Name</a:t>
                      </a:r>
                      <a:endParaRPr lang="ru-RU" sz="1100" b="1" dirty="0">
                        <a:solidFill>
                          <a:srgbClr val="009AA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9AA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Last</a:t>
                      </a:r>
                    </a:p>
                    <a:p>
                      <a:pPr algn="ctr"/>
                      <a:r>
                        <a:rPr lang="en-US" sz="1100" b="1" dirty="0">
                          <a:solidFill>
                            <a:srgbClr val="009AA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Name</a:t>
                      </a:r>
                      <a:endParaRPr lang="ru-RU" sz="1100" b="1" dirty="0">
                        <a:solidFill>
                          <a:srgbClr val="009AA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9AA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9AA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passport</a:t>
                      </a:r>
                      <a:endParaRPr lang="ru-RU" sz="1100" b="1" dirty="0">
                        <a:solidFill>
                          <a:srgbClr val="009AA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009AA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phone</a:t>
                      </a:r>
                      <a:endParaRPr lang="ru-RU" sz="1100" b="1" dirty="0">
                        <a:solidFill>
                          <a:srgbClr val="009AA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085891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23EBFA58-26D1-4783-B00B-C66FEE5BB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979364"/>
              </p:ext>
            </p:extLst>
          </p:nvPr>
        </p:nvGraphicFramePr>
        <p:xfrm>
          <a:off x="2232248" y="3933056"/>
          <a:ext cx="3719735" cy="1239912"/>
        </p:xfrm>
        <a:graphic>
          <a:graphicData uri="http://schemas.openxmlformats.org/drawingml/2006/table">
            <a:tbl>
              <a:tblPr firstRow="1" bandRow="1">
                <a:tableStyleId>{AC00F396-51D3-42D8-A039-79F2BC062D78}</a:tableStyleId>
              </a:tblPr>
              <a:tblGrid>
                <a:gridCol w="743947">
                  <a:extLst>
                    <a:ext uri="{9D8B030D-6E8A-4147-A177-3AD203B41FA5}">
                      <a16:colId xmlns:a16="http://schemas.microsoft.com/office/drawing/2014/main" val="4120984339"/>
                    </a:ext>
                  </a:extLst>
                </a:gridCol>
                <a:gridCol w="743947">
                  <a:extLst>
                    <a:ext uri="{9D8B030D-6E8A-4147-A177-3AD203B41FA5}">
                      <a16:colId xmlns:a16="http://schemas.microsoft.com/office/drawing/2014/main" val="961193234"/>
                    </a:ext>
                  </a:extLst>
                </a:gridCol>
                <a:gridCol w="743947">
                  <a:extLst>
                    <a:ext uri="{9D8B030D-6E8A-4147-A177-3AD203B41FA5}">
                      <a16:colId xmlns:a16="http://schemas.microsoft.com/office/drawing/2014/main" val="3262555070"/>
                    </a:ext>
                  </a:extLst>
                </a:gridCol>
                <a:gridCol w="743947">
                  <a:extLst>
                    <a:ext uri="{9D8B030D-6E8A-4147-A177-3AD203B41FA5}">
                      <a16:colId xmlns:a16="http://schemas.microsoft.com/office/drawing/2014/main" val="3364048975"/>
                    </a:ext>
                  </a:extLst>
                </a:gridCol>
                <a:gridCol w="743947">
                  <a:extLst>
                    <a:ext uri="{9D8B030D-6E8A-4147-A177-3AD203B41FA5}">
                      <a16:colId xmlns:a16="http://schemas.microsoft.com/office/drawing/2014/main" val="264570323"/>
                    </a:ext>
                  </a:extLst>
                </a:gridCol>
              </a:tblGrid>
              <a:tr h="619956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009AA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ur</a:t>
                      </a:r>
                      <a:endParaRPr lang="ru-RU" b="1" dirty="0">
                        <a:solidFill>
                          <a:srgbClr val="009AA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488181"/>
                  </a:ext>
                </a:extLst>
              </a:tr>
              <a:tr h="61995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9AA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id</a:t>
                      </a:r>
                      <a:endParaRPr lang="ru-RU" b="1" dirty="0">
                        <a:solidFill>
                          <a:srgbClr val="009AA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9AA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name</a:t>
                      </a:r>
                      <a:endParaRPr lang="ru-RU" b="1" dirty="0">
                        <a:solidFill>
                          <a:srgbClr val="009AA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009AA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ogrn</a:t>
                      </a:r>
                      <a:endParaRPr lang="ru-RU" b="1" dirty="0">
                        <a:solidFill>
                          <a:srgbClr val="009AA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009AA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kpp</a:t>
                      </a:r>
                      <a:endParaRPr lang="ru-RU" b="1" dirty="0">
                        <a:solidFill>
                          <a:srgbClr val="009AA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9AA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phone</a:t>
                      </a:r>
                      <a:endParaRPr lang="ru-RU" b="1" dirty="0">
                        <a:solidFill>
                          <a:srgbClr val="009AA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085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816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367240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C9A50E3-3F10-476B-8452-5291DD5F5701}"/>
              </a:ext>
            </a:extLst>
          </p:cNvPr>
          <p:cNvSpPr/>
          <p:nvPr/>
        </p:nvSpPr>
        <p:spPr>
          <a:xfrm>
            <a:off x="839416" y="1412776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    phone</a:t>
            </a:r>
          </a:p>
          <a:p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000" b="1" dirty="0">
                <a:latin typeface="Consolas" panose="020B0609020204030204" pitchFamily="49" charset="0"/>
              </a:rPr>
              <a:t> clients 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000" b="1" dirty="0">
                <a:latin typeface="Consolas" panose="020B0609020204030204" pitchFamily="49" charset="0"/>
              </a:rPr>
              <a:t> cl</a:t>
            </a:r>
          </a:p>
          <a:p>
            <a:r>
              <a:rPr lang="en-US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SELECT</a:t>
            </a:r>
            <a:r>
              <a:rPr lang="en-US" sz="2000" b="1" dirty="0">
                <a:latin typeface="Consolas" panose="020B0609020204030204" pitchFamily="49" charset="0"/>
              </a:rPr>
              <a:t> id</a:t>
            </a:r>
            <a:r>
              <a:rPr lang="en-US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b="1" dirty="0">
                <a:latin typeface="Consolas" panose="020B0609020204030204" pitchFamily="49" charset="0"/>
              </a:rPr>
              <a:t> phone 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ur</a:t>
            </a:r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UNION</a:t>
            </a:r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SELECT</a:t>
            </a:r>
            <a:r>
              <a:rPr lang="en-US" sz="2000" b="1" dirty="0">
                <a:latin typeface="Consolas" panose="020B0609020204030204" pitchFamily="49" charset="0"/>
              </a:rPr>
              <a:t> id</a:t>
            </a:r>
            <a:r>
              <a:rPr lang="en-US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000" b="1" dirty="0">
                <a:latin typeface="Consolas" panose="020B0609020204030204" pitchFamily="49" charset="0"/>
              </a:rPr>
              <a:t> phone 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fiz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000" b="1" dirty="0">
                <a:latin typeface="Consolas" panose="020B0609020204030204" pitchFamily="49" charset="0"/>
              </a:rPr>
              <a:t> obj</a:t>
            </a:r>
          </a:p>
          <a:p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ON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cl</a:t>
            </a:r>
            <a:r>
              <a:rPr lang="en-US" sz="2000" b="1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latin typeface="Consolas" panose="020B0609020204030204" pitchFamily="49" charset="0"/>
              </a:rPr>
              <a:t>clientId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b="1" dirty="0">
                <a:latin typeface="Consolas" panose="020B0609020204030204" pitchFamily="49" charset="0"/>
              </a:rPr>
              <a:t> obj</a:t>
            </a:r>
            <a:r>
              <a:rPr lang="en-US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>
                <a:latin typeface="Consolas" panose="020B0609020204030204" pitchFamily="49" charset="0"/>
              </a:rPr>
              <a:t>id</a:t>
            </a:r>
          </a:p>
          <a:p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WHERE 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1 = 1</a:t>
            </a:r>
          </a:p>
          <a:p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    AND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cl</a:t>
            </a:r>
            <a:r>
              <a:rPr lang="en-US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>
                <a:latin typeface="Consolas" panose="020B0609020204030204" pitchFamily="49" charset="0"/>
              </a:rPr>
              <a:t>id </a:t>
            </a:r>
            <a:r>
              <a:rPr lang="en-US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b="1" dirty="0">
                <a:latin typeface="Consolas" panose="020B0609020204030204" pitchFamily="49" charset="0"/>
              </a:rPr>
              <a:t> 1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4150890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sp>
        <p:nvSpPr>
          <p:cNvPr id="8" name="Google Shape;133;p2">
            <a:extLst>
              <a:ext uri="{FF2B5EF4-FFF2-40B4-BE49-F238E27FC236}">
                <a16:creationId xmlns:a16="http://schemas.microsoft.com/office/drawing/2014/main" id="{DBED74B6-A55D-432E-92DC-0DF6AC1FA625}"/>
              </a:ext>
            </a:extLst>
          </p:cNvPr>
          <p:cNvSpPr/>
          <p:nvPr/>
        </p:nvSpPr>
        <p:spPr>
          <a:xfrm>
            <a:off x="2351584" y="1302372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ru-RU" sz="2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НЕ РЕЛЯЦИОННЫЙ ПОДХОД</a:t>
            </a:r>
            <a:endParaRPr sz="28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7EB99D-7698-4D20-82BB-FCC89168B11A}"/>
              </a:ext>
            </a:extLst>
          </p:cNvPr>
          <p:cNvSpPr/>
          <p:nvPr/>
        </p:nvSpPr>
        <p:spPr>
          <a:xfrm>
            <a:off x="6931470" y="2542596"/>
            <a:ext cx="369607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fiz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chemeClr val="bg2"/>
                </a:solidFill>
                <a:latin typeface="Consolas" panose="020B0609020204030204" pitchFamily="49" charset="0"/>
              </a:rPr>
              <a:t>firstName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FirstName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chemeClr val="bg2"/>
                </a:solidFill>
                <a:latin typeface="Consolas" panose="020B0609020204030204" pitchFamily="49" charset="0"/>
              </a:rPr>
              <a:t>lastName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LastName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documents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inn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000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passport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000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phone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000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0532496-F46D-4E6E-A410-F542427306DB}"/>
              </a:ext>
            </a:extLst>
          </p:cNvPr>
          <p:cNvSpPr/>
          <p:nvPr/>
        </p:nvSpPr>
        <p:spPr>
          <a:xfrm>
            <a:off x="2202606" y="2542596"/>
            <a:ext cx="26879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ur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documents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chemeClr val="bg2"/>
                </a:solidFill>
                <a:latin typeface="Consolas" panose="020B0609020204030204" pitchFamily="49" charset="0"/>
              </a:rPr>
              <a:t>ogrn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000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chemeClr val="bg2"/>
                </a:solidFill>
                <a:latin typeface="Consolas" panose="020B0609020204030204" pitchFamily="49" charset="0"/>
              </a:rPr>
              <a:t>oktp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000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chemeClr val="bg2"/>
                </a:solidFill>
                <a:latin typeface="Consolas" panose="020B0609020204030204" pitchFamily="49" charset="0"/>
              </a:rPr>
              <a:t>kpp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000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phone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000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808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4A8E5A9-CA8E-4066-8307-666F2A5FDDBA}"/>
              </a:ext>
            </a:extLst>
          </p:cNvPr>
          <p:cNvSpPr/>
          <p:nvPr/>
        </p:nvSpPr>
        <p:spPr>
          <a:xfrm>
            <a:off x="1703512" y="2276872"/>
            <a:ext cx="8928992" cy="29936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sp>
        <p:nvSpPr>
          <p:cNvPr id="8" name="Google Shape;133;p2">
            <a:extLst>
              <a:ext uri="{FF2B5EF4-FFF2-40B4-BE49-F238E27FC236}">
                <a16:creationId xmlns:a16="http://schemas.microsoft.com/office/drawing/2014/main" id="{DBED74B6-A55D-432E-92DC-0DF6AC1FA625}"/>
              </a:ext>
            </a:extLst>
          </p:cNvPr>
          <p:cNvSpPr/>
          <p:nvPr/>
        </p:nvSpPr>
        <p:spPr>
          <a:xfrm>
            <a:off x="2351584" y="1302372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ru-RU" sz="2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НЕ РЕЛЯЦИОННЫЙ ПОДХОД</a:t>
            </a:r>
            <a:endParaRPr sz="28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7EB99D-7698-4D20-82BB-FCC89168B11A}"/>
              </a:ext>
            </a:extLst>
          </p:cNvPr>
          <p:cNvSpPr/>
          <p:nvPr/>
        </p:nvSpPr>
        <p:spPr>
          <a:xfrm>
            <a:off x="6931470" y="2542596"/>
            <a:ext cx="369607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fiz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chemeClr val="bg2"/>
                </a:solidFill>
                <a:latin typeface="Consolas" panose="020B0609020204030204" pitchFamily="49" charset="0"/>
              </a:rPr>
              <a:t>firstName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FirstName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chemeClr val="bg2"/>
                </a:solidFill>
                <a:latin typeface="Consolas" panose="020B0609020204030204" pitchFamily="49" charset="0"/>
              </a:rPr>
              <a:t>lastName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LastName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documents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inn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000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passport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000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phone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000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0532496-F46D-4E6E-A410-F542427306DB}"/>
              </a:ext>
            </a:extLst>
          </p:cNvPr>
          <p:cNvSpPr/>
          <p:nvPr/>
        </p:nvSpPr>
        <p:spPr>
          <a:xfrm>
            <a:off x="2202606" y="2542596"/>
            <a:ext cx="26879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ur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documents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chemeClr val="bg2"/>
                </a:solidFill>
                <a:latin typeface="Consolas" panose="020B0609020204030204" pitchFamily="49" charset="0"/>
              </a:rPr>
              <a:t>ogrn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000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chemeClr val="bg2"/>
                </a:solidFill>
                <a:latin typeface="Consolas" panose="020B0609020204030204" pitchFamily="49" charset="0"/>
              </a:rPr>
              <a:t>oktp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000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chemeClr val="bg2"/>
                </a:solidFill>
                <a:latin typeface="Consolas" panose="020B0609020204030204" pitchFamily="49" charset="0"/>
              </a:rPr>
              <a:t>kpp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000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phone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000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73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E6E643-781D-40A0-9EC2-21879F67794E}"/>
              </a:ext>
            </a:extLst>
          </p:cNvPr>
          <p:cNvSpPr txBox="1"/>
          <p:nvPr/>
        </p:nvSpPr>
        <p:spPr>
          <a:xfrm>
            <a:off x="3539050" y="2905780"/>
            <a:ext cx="5113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9AA6"/>
                </a:solidFill>
                <a:latin typeface="Consolas" panose="020B0609020204030204" pitchFamily="49" charset="0"/>
              </a:rPr>
              <a:t>db.clients.find</a:t>
            </a:r>
            <a:r>
              <a:rPr lang="en-US" sz="2800" b="1" dirty="0">
                <a:solidFill>
                  <a:srgbClr val="009AA6"/>
                </a:solidFill>
                <a:latin typeface="Consolas" panose="020B0609020204030204" pitchFamily="49" charset="0"/>
              </a:rPr>
              <a:t>({_id: 1})</a:t>
            </a:r>
            <a:endParaRPr lang="ru-RU" sz="2800" b="1" dirty="0">
              <a:solidFill>
                <a:srgbClr val="009AA6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790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DB19C87-E1B0-4E9A-8275-6E1DF4E49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232" y="1442761"/>
            <a:ext cx="7249537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256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lang="ru-RU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39276F-D85B-466F-88B8-B863DC4B1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48" y="1204602"/>
            <a:ext cx="7382905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3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FC0833-5EF4-4864-B7B9-11824866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86" y="908721"/>
            <a:ext cx="7938628" cy="5131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8FA29A-23B3-4239-B6C7-8F1393584866}"/>
              </a:ext>
            </a:extLst>
          </p:cNvPr>
          <p:cNvSpPr txBox="1"/>
          <p:nvPr/>
        </p:nvSpPr>
        <p:spPr>
          <a:xfrm>
            <a:off x="2855640" y="1052737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9AA6"/>
                </a:solidFill>
              </a:rPr>
              <a:t>9 КРУГОВ АДА </a:t>
            </a:r>
            <a:r>
              <a:rPr lang="en-US" dirty="0">
                <a:solidFill>
                  <a:srgbClr val="009AA6"/>
                </a:solidFill>
              </a:rPr>
              <a:t>MONGODB</a:t>
            </a:r>
            <a:endParaRPr lang="ru-RU" dirty="0">
              <a:solidFill>
                <a:srgbClr val="009AA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EBEE7-805C-49A4-9A96-F6033CEFBEA1}"/>
              </a:ext>
            </a:extLst>
          </p:cNvPr>
          <p:cNvSpPr txBox="1"/>
          <p:nvPr/>
        </p:nvSpPr>
        <p:spPr>
          <a:xfrm>
            <a:off x="2279576" y="1978387"/>
            <a:ext cx="3672408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ПРОДАТЬ ТЕХНОЛОГИЮ АРХИТЕКТОРУ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ПОБОРОТЬ ЖЕЛАНИЕ ИСПОЛЬЗОВАТЬ ТЕХНОЛОГИЮ ВЕЗДЕ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ИСПОЛЬЗОВАНИЯ 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ОШИБКИ НОВИЧКА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 </a:t>
            </a:r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ВОЗВРАЩЕНИЕ К МАНУАЛАМ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РЕЛЯЦИОННОЕ МЫШЛЕНИЕ И ЕГО ПОСЛЕДСТВИЯ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ПРОЕКТИРОВАНИЯ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</a:t>
            </a:r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CLIENT</a:t>
            </a:r>
          </a:p>
          <a:p>
            <a:endParaRPr 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С ЭТИМ РАБОТАТЬ?</a:t>
            </a:r>
          </a:p>
        </p:txBody>
      </p:sp>
    </p:spTree>
    <p:extLst>
      <p:ext uri="{BB962C8B-B14F-4D97-AF65-F5344CB8AC3E}">
        <p14:creationId xmlns:p14="http://schemas.microsoft.com/office/powerpoint/2010/main" val="439514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981370"/>
            <a:ext cx="4754381" cy="15832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7115980" y="1392146"/>
            <a:ext cx="1306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N</a:t>
            </a:r>
            <a:r>
              <a:rPr lang="en-US" sz="3600" dirty="0"/>
              <a:t>ot</a:t>
            </a:r>
          </a:p>
          <a:p>
            <a:r>
              <a:rPr lang="en-US" sz="3600" dirty="0">
                <a:solidFill>
                  <a:srgbClr val="FF0000"/>
                </a:solidFill>
              </a:rPr>
              <a:t>O</a:t>
            </a:r>
            <a:r>
              <a:rPr lang="en-US" sz="3600" dirty="0"/>
              <a:t>nly</a:t>
            </a:r>
            <a:endParaRPr lang="ru-RU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8070218" y="1453700"/>
            <a:ext cx="1986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SQL</a:t>
            </a:r>
            <a:endParaRPr lang="ru-RU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E283-B720-4148-95BE-66C6D3CEF6BE}"/>
              </a:ext>
            </a:extLst>
          </p:cNvPr>
          <p:cNvSpPr txBox="1"/>
          <p:nvPr/>
        </p:nvSpPr>
        <p:spPr>
          <a:xfrm>
            <a:off x="2538578" y="3257689"/>
            <a:ext cx="8132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/>
              <a:t>Написана на С++</a:t>
            </a: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 err="1"/>
              <a:t>Документоориентированная</a:t>
            </a:r>
            <a:r>
              <a:rPr lang="ru-RU" sz="3600" dirty="0"/>
              <a:t> СУБД</a:t>
            </a:r>
          </a:p>
        </p:txBody>
      </p:sp>
    </p:spTree>
    <p:extLst>
      <p:ext uri="{BB962C8B-B14F-4D97-AF65-F5344CB8AC3E}">
        <p14:creationId xmlns:p14="http://schemas.microsoft.com/office/powerpoint/2010/main" val="3081383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2855640" y="2996952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НАСИЛЬНИКИ И УБИЙЦЫ 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4239023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2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НАСИЛЬНИКИ И УБИЙЦЫ</a:t>
            </a:r>
            <a:endParaRPr lang="ru-RU" sz="20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2495600" y="2204864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16 </a:t>
            </a: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MB per document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100 </a:t>
            </a:r>
            <a:r>
              <a:rPr lang="en-US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lvl</a:t>
            </a:r>
            <a:endParaRPr lang="en-US" sz="2400" b="1" dirty="0">
              <a:solidFill>
                <a:srgbClr val="009AA6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have no more than 64 indexes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max 50 nodes on cluster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586200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FC0833-5EF4-4864-B7B9-11824866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86" y="908721"/>
            <a:ext cx="7938628" cy="5131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8FA29A-23B3-4239-B6C7-8F1393584866}"/>
              </a:ext>
            </a:extLst>
          </p:cNvPr>
          <p:cNvSpPr txBox="1"/>
          <p:nvPr/>
        </p:nvSpPr>
        <p:spPr>
          <a:xfrm>
            <a:off x="2855640" y="1052737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9AA6"/>
                </a:solidFill>
              </a:rPr>
              <a:t>9 КРУГОВ АДА </a:t>
            </a:r>
            <a:r>
              <a:rPr lang="en-US" dirty="0">
                <a:solidFill>
                  <a:srgbClr val="009AA6"/>
                </a:solidFill>
              </a:rPr>
              <a:t>MONGODB</a:t>
            </a:r>
            <a:endParaRPr lang="ru-RU" dirty="0">
              <a:solidFill>
                <a:srgbClr val="009AA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EBEE7-805C-49A4-9A96-F6033CEFBEA1}"/>
              </a:ext>
            </a:extLst>
          </p:cNvPr>
          <p:cNvSpPr txBox="1"/>
          <p:nvPr/>
        </p:nvSpPr>
        <p:spPr>
          <a:xfrm>
            <a:off x="2279576" y="1978387"/>
            <a:ext cx="3672408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ПРОДАТЬ ТЕХНОЛОГИЮ АРХИТЕКТОРУ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ПОБОРОТЬ ЖЕЛАНИЕ ИСПОЛЬЗОВАТЬ ТЕХНОЛОГИЮ ВЕЗДЕ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ИСПОЛЬЗОВАНИЯ 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ОШИБКИ НОВИЧКА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 </a:t>
            </a:r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ВОЗВРАЩЕНИЕ К МАНУАЛАМ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РЕЛЯЦИОННОЕ МЫШЛЕНИЕ И ЕГО ПОСЛЕДСТВИЯ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ПРОЕКТИРОВАНИЯ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MONGO… CLIENT</a:t>
            </a:r>
          </a:p>
          <a:p>
            <a:endParaRPr 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С ЭТИМ РАБОТАТЬ?</a:t>
            </a:r>
          </a:p>
        </p:txBody>
      </p:sp>
    </p:spTree>
    <p:extLst>
      <p:ext uri="{BB962C8B-B14F-4D97-AF65-F5344CB8AC3E}">
        <p14:creationId xmlns:p14="http://schemas.microsoft.com/office/powerpoint/2010/main" val="38716020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2855640" y="2927880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407782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BDF05D-7398-4697-97DF-DF90962AC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120"/>
            <a:ext cx="12192000" cy="47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40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46ADAF-1158-4382-92EB-EEDE0012E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340768"/>
            <a:ext cx="5088186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007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46ADAF-1158-4382-92EB-EEDE0012E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340768"/>
            <a:ext cx="5088186" cy="20162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300025-2896-4835-B834-3E11B7D3B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67"/>
          <a:stretch/>
        </p:blipFill>
        <p:spPr>
          <a:xfrm>
            <a:off x="5879976" y="1550629"/>
            <a:ext cx="5903455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44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46ADAF-1158-4382-92EB-EEDE0012E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340768"/>
            <a:ext cx="5088186" cy="201622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D2C31B-7092-4942-8708-C7C4C9ECB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3662910"/>
            <a:ext cx="5401234" cy="9902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300025-2896-4835-B834-3E11B7D3B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67"/>
          <a:stretch/>
        </p:blipFill>
        <p:spPr>
          <a:xfrm>
            <a:off x="5879976" y="1550629"/>
            <a:ext cx="5903455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759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46ADAF-1158-4382-92EB-EEDE0012E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340768"/>
            <a:ext cx="5088186" cy="201622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D2C31B-7092-4942-8708-C7C4C9ECB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3662910"/>
            <a:ext cx="5401234" cy="9902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300025-2896-4835-B834-3E11B7D3B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67"/>
          <a:stretch/>
        </p:blipFill>
        <p:spPr>
          <a:xfrm>
            <a:off x="5879976" y="1550629"/>
            <a:ext cx="5903455" cy="12961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673416-75F1-451C-B9FB-6B793A9C3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626" y="3643470"/>
            <a:ext cx="5747189" cy="99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38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B4DBC6-C866-4D29-8092-1EDDB67B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832" y="1556792"/>
            <a:ext cx="7596336" cy="424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6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1F8A1D-F118-4336-A2CA-33BFAA88F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0" t="9734" r="4987" b="12393"/>
          <a:stretch/>
        </p:blipFill>
        <p:spPr>
          <a:xfrm>
            <a:off x="2068743" y="2708920"/>
            <a:ext cx="8639875" cy="27647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AF08AF-88D1-497D-9F5F-D18680F6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0" y="981370"/>
            <a:ext cx="4754381" cy="1583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8D7CEC-FFC6-4407-ADCD-F8E7949BDF5A}"/>
              </a:ext>
            </a:extLst>
          </p:cNvPr>
          <p:cNvSpPr txBox="1"/>
          <p:nvPr/>
        </p:nvSpPr>
        <p:spPr>
          <a:xfrm>
            <a:off x="7115980" y="1392146"/>
            <a:ext cx="1306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N</a:t>
            </a:r>
            <a:r>
              <a:rPr lang="en-US" sz="3600" dirty="0"/>
              <a:t>ot</a:t>
            </a:r>
          </a:p>
          <a:p>
            <a:r>
              <a:rPr lang="en-US" sz="3600" dirty="0">
                <a:solidFill>
                  <a:srgbClr val="FF0000"/>
                </a:solidFill>
              </a:rPr>
              <a:t>O</a:t>
            </a:r>
            <a:r>
              <a:rPr lang="en-US" sz="3600" dirty="0"/>
              <a:t>nly</a:t>
            </a:r>
            <a:endParaRPr lang="ru-RU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61A977-73C6-48C8-B72C-8786C6367140}"/>
              </a:ext>
            </a:extLst>
          </p:cNvPr>
          <p:cNvSpPr txBox="1"/>
          <p:nvPr/>
        </p:nvSpPr>
        <p:spPr>
          <a:xfrm>
            <a:off x="8070218" y="1453700"/>
            <a:ext cx="1986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SQL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0269696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91C9493-23E7-4636-9B75-B6F891059D3F}"/>
              </a:ext>
            </a:extLst>
          </p:cNvPr>
          <p:cNvSpPr/>
          <p:nvPr/>
        </p:nvSpPr>
        <p:spPr>
          <a:xfrm>
            <a:off x="767408" y="980728"/>
            <a:ext cx="1166529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sealed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ConnectionManager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: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IConnectionManager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{   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Dictionary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IMongoDatabase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&gt; </a:t>
            </a:r>
            <a:r>
              <a:rPr lang="en-US" sz="1600" dirty="0">
                <a:solidFill>
                  <a:schemeClr val="bg2"/>
                </a:solidFill>
                <a:latin typeface="Consolas" panose="020B0609020204030204" pitchFamily="49" charset="0"/>
              </a:rPr>
              <a:t>Databases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Dictionary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IMongoDatabase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IMongoClient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1600" dirty="0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ConnectionManager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chemeClr val="bg2"/>
                </a:solidFill>
                <a:latin typeface="Consolas" panose="020B0609020204030204" pitchFamily="49" charset="0"/>
              </a:rPr>
              <a:t>connectionString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chemeClr val="bg2"/>
                </a:solidFill>
                <a:latin typeface="Consolas" panose="020B0609020204030204" pitchFamily="49" charset="0"/>
              </a:rPr>
              <a:t>mongoClientSettings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 err="1">
                <a:solidFill>
                  <a:schemeClr val="bg2"/>
                </a:solidFill>
                <a:latin typeface="Consolas" panose="020B0609020204030204" pitchFamily="49" charset="0"/>
              </a:rPr>
              <a:t>MongoClientSettings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FromUrl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MongoUrl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2"/>
                </a:solidFill>
                <a:latin typeface="Consolas" panose="020B0609020204030204" pitchFamily="49" charset="0"/>
              </a:rPr>
              <a:t>connectionString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1600" dirty="0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MongoClient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2"/>
                </a:solidFill>
                <a:latin typeface="Consolas" panose="020B0609020204030204" pitchFamily="49" charset="0"/>
              </a:rPr>
              <a:t>mongoClientSettings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IMongoDatabase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GetDatabase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chemeClr val="bg2"/>
                </a:solidFill>
                <a:latin typeface="Consolas" panose="020B0609020204030204" pitchFamily="49" charset="0"/>
              </a:rPr>
              <a:t>dbName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600" dirty="0" err="1">
                <a:solidFill>
                  <a:schemeClr val="bg2"/>
                </a:solidFill>
                <a:latin typeface="Consolas" panose="020B0609020204030204" pitchFamily="49" charset="0"/>
              </a:rPr>
              <a:t>Databases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TryGetValue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2"/>
                </a:solidFill>
                <a:latin typeface="Consolas" panose="020B0609020204030204" pitchFamily="49" charset="0"/>
              </a:rPr>
              <a:t>dbName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out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chemeClr val="bg2"/>
                </a:solidFill>
                <a:latin typeface="Consolas" panose="020B0609020204030204" pitchFamily="49" charset="0"/>
              </a:rPr>
              <a:t>db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))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chemeClr val="bg2"/>
                </a:solidFill>
                <a:latin typeface="Consolas" panose="020B0609020204030204" pitchFamily="49" charset="0"/>
              </a:rPr>
              <a:t>db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>
                <a:solidFill>
                  <a:schemeClr val="bg2"/>
                </a:solidFill>
                <a:latin typeface="Consolas" panose="020B0609020204030204" pitchFamily="49" charset="0"/>
              </a:rPr>
              <a:t>db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chemeClr val="bg2"/>
                </a:solidFill>
                <a:latin typeface="Consolas" panose="020B0609020204030204" pitchFamily="49" charset="0"/>
              </a:rPr>
              <a:t>client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GetDatabase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2"/>
                </a:solidFill>
                <a:latin typeface="Consolas" panose="020B0609020204030204" pitchFamily="49" charset="0"/>
              </a:rPr>
              <a:t>dbName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 err="1">
                <a:solidFill>
                  <a:schemeClr val="bg2"/>
                </a:solidFill>
                <a:latin typeface="Consolas" panose="020B0609020204030204" pitchFamily="49" charset="0"/>
              </a:rPr>
              <a:t>Databases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2"/>
                </a:solidFill>
                <a:latin typeface="Consolas" panose="020B0609020204030204" pitchFamily="49" charset="0"/>
              </a:rPr>
              <a:t>dbName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 err="1">
                <a:solidFill>
                  <a:schemeClr val="bg2"/>
                </a:solidFill>
                <a:latin typeface="Consolas" panose="020B0609020204030204" pitchFamily="49" charset="0"/>
              </a:rPr>
              <a:t>db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db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908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0E87A95-54DE-4CBC-9851-CE7B151FB6D4}"/>
              </a:ext>
            </a:extLst>
          </p:cNvPr>
          <p:cNvSpPr/>
          <p:nvPr/>
        </p:nvSpPr>
        <p:spPr>
          <a:xfrm>
            <a:off x="2567608" y="2132856"/>
            <a:ext cx="82325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FilterDefinition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16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BsonDocument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&gt; 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filter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"{ x: 1 }"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FilterDefinition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16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BsonDocument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&gt; 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filter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BsonDocument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"x"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filter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Builders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16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BsonDocument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&gt;.</a:t>
            </a:r>
            <a:r>
              <a:rPr lang="en-US" sz="1600" b="1" dirty="0" err="1">
                <a:solidFill>
                  <a:schemeClr val="bg2"/>
                </a:solidFill>
                <a:latin typeface="Consolas" panose="020B0609020204030204" pitchFamily="49" charset="0"/>
              </a:rPr>
              <a:t>Filter</a:t>
            </a:r>
            <a:r>
              <a:rPr lang="en-US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Eq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i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71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filter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Builders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16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BsonDocument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&gt;.</a:t>
            </a:r>
            <a:r>
              <a:rPr lang="en-US" sz="1600" b="1" dirty="0" err="1">
                <a:solidFill>
                  <a:schemeClr val="bg2"/>
                </a:solidFill>
                <a:latin typeface="Consolas" panose="020B0609020204030204" pitchFamily="49" charset="0"/>
              </a:rPr>
              <a:t>Filter</a:t>
            </a:r>
            <a:r>
              <a:rPr lang="en-US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Gt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i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50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 err="1">
                <a:solidFill>
                  <a:schemeClr val="bg2"/>
                </a:solidFill>
                <a:latin typeface="Consolas" panose="020B0609020204030204" pitchFamily="49" charset="0"/>
              </a:rPr>
              <a:t>filterBuilder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Builders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16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BsonDocument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&gt;.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Filter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filter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b="1" dirty="0" err="1">
                <a:solidFill>
                  <a:schemeClr val="bg2"/>
                </a:solidFill>
                <a:latin typeface="Consolas" panose="020B0609020204030204" pitchFamily="49" charset="0"/>
              </a:rPr>
              <a:t>filterBuilder</a:t>
            </a:r>
            <a:r>
              <a:rPr lang="en-US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Gt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i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50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 &amp; </a:t>
            </a:r>
            <a:r>
              <a:rPr lang="en-US" sz="1600" b="1" dirty="0" err="1">
                <a:solidFill>
                  <a:schemeClr val="bg2"/>
                </a:solidFill>
                <a:latin typeface="Consolas" panose="020B0609020204030204" pitchFamily="49" charset="0"/>
              </a:rPr>
              <a:t>filterBuilder</a:t>
            </a:r>
            <a:r>
              <a:rPr lang="en-US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Lte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i</a:t>
            </a:r>
            <a:r>
              <a:rPr lang="en-US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606509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2351584" y="294960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ru-RU" sz="2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СЕРИАЛИЗАЦИЯ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4705926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6EC00AE-3BD6-44DF-A7B6-0568FBEBA797}"/>
              </a:ext>
            </a:extLst>
          </p:cNvPr>
          <p:cNvSpPr/>
          <p:nvPr/>
        </p:nvSpPr>
        <p:spPr>
          <a:xfrm>
            <a:off x="335360" y="1124744"/>
            <a:ext cx="1214518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enum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GuidRepresentation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summary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rgbClr val="6A9955"/>
                </a:solidFill>
                <a:latin typeface="Consolas" panose="020B0609020204030204" pitchFamily="49" charset="0"/>
              </a:rPr>
              <a:t>/// The representation for </a:t>
            </a:r>
            <a:r>
              <a:rPr lang="en-US" b="1" dirty="0" err="1">
                <a:solidFill>
                  <a:srgbClr val="6A9955"/>
                </a:solidFill>
                <a:latin typeface="Consolas" panose="020B0609020204030204" pitchFamily="49" charset="0"/>
              </a:rPr>
              <a:t>Guids</a:t>
            </a:r>
            <a:r>
              <a:rPr lang="en-US" b="1" dirty="0">
                <a:solidFill>
                  <a:srgbClr val="6A9955"/>
                </a:solidFill>
                <a:latin typeface="Consolas" panose="020B0609020204030204" pitchFamily="49" charset="0"/>
              </a:rPr>
              <a:t> is unspecified, so conversion between </a:t>
            </a:r>
            <a:r>
              <a:rPr lang="en-US" b="1" dirty="0" err="1">
                <a:solidFill>
                  <a:srgbClr val="6A9955"/>
                </a:solidFill>
                <a:latin typeface="Consolas" panose="020B0609020204030204" pitchFamily="49" charset="0"/>
              </a:rPr>
              <a:t>Guids</a:t>
            </a:r>
            <a:r>
              <a:rPr lang="en-US" b="1" dirty="0">
                <a:solidFill>
                  <a:srgbClr val="6A9955"/>
                </a:solidFill>
                <a:latin typeface="Consolas" panose="020B0609020204030204" pitchFamily="49" charset="0"/>
              </a:rPr>
              <a:t> and </a:t>
            </a:r>
            <a:r>
              <a:rPr lang="en-US" b="1" dirty="0" err="1">
                <a:solidFill>
                  <a:srgbClr val="6A9955"/>
                </a:solidFill>
                <a:latin typeface="Consolas" panose="020B0609020204030204" pitchFamily="49" charset="0"/>
              </a:rPr>
              <a:t>Bson</a:t>
            </a:r>
            <a:r>
              <a:rPr lang="en-US" b="1" dirty="0">
                <a:solidFill>
                  <a:srgbClr val="6A9955"/>
                </a:solidFill>
                <a:latin typeface="Consolas" panose="020B0609020204030204" pitchFamily="49" charset="0"/>
              </a:rPr>
              <a:t> binary data is not possible.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summary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Unspecified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b="1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summary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rgbClr val="6A9955"/>
                </a:solidFill>
                <a:latin typeface="Consolas" panose="020B0609020204030204" pitchFamily="49" charset="0"/>
              </a:rPr>
              <a:t>/// Use the new standard representation for </a:t>
            </a:r>
            <a:r>
              <a:rPr lang="en-US" b="1" dirty="0" err="1">
                <a:solidFill>
                  <a:srgbClr val="6A9955"/>
                </a:solidFill>
                <a:latin typeface="Consolas" panose="020B0609020204030204" pitchFamily="49" charset="0"/>
              </a:rPr>
              <a:t>Guids</a:t>
            </a:r>
            <a:r>
              <a:rPr lang="en-US" b="1" dirty="0">
                <a:solidFill>
                  <a:srgbClr val="6A9955"/>
                </a:solidFill>
                <a:latin typeface="Consolas" panose="020B0609020204030204" pitchFamily="49" charset="0"/>
              </a:rPr>
              <a:t> (binary subtype 4 with bytes in network byte order).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summary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chemeClr val="bg2"/>
                </a:solidFill>
                <a:latin typeface="Consolas" panose="020B0609020204030204" pitchFamily="49" charset="0"/>
              </a:rPr>
              <a:t>Standard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summary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rgbClr val="6A9955"/>
                </a:solidFill>
                <a:latin typeface="Consolas" panose="020B0609020204030204" pitchFamily="49" charset="0"/>
              </a:rPr>
              <a:t>/// Use the representation used by older versions of the C# driver (including most community provided C# drivers).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summary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 err="1">
                <a:solidFill>
                  <a:schemeClr val="bg2"/>
                </a:solidFill>
                <a:latin typeface="Consolas" panose="020B0609020204030204" pitchFamily="49" charset="0"/>
              </a:rPr>
              <a:t>CSharpLegacy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summary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rgbClr val="6A9955"/>
                </a:solidFill>
                <a:latin typeface="Consolas" panose="020B0609020204030204" pitchFamily="49" charset="0"/>
              </a:rPr>
              <a:t>/// Use the representation used by older versions of the Java driver.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summary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 err="1">
                <a:solidFill>
                  <a:schemeClr val="bg2"/>
                </a:solidFill>
                <a:latin typeface="Consolas" panose="020B0609020204030204" pitchFamily="49" charset="0"/>
              </a:rPr>
              <a:t>JavaLegacy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summary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rgbClr val="6A9955"/>
                </a:solidFill>
                <a:latin typeface="Consolas" panose="020B0609020204030204" pitchFamily="49" charset="0"/>
              </a:rPr>
              <a:t>/// Use the representation used by older versions of the Python driver.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rgbClr val="6A9955"/>
                </a:solidFill>
                <a:latin typeface="Consolas" panose="020B0609020204030204" pitchFamily="49" charset="0"/>
              </a:rPr>
              <a:t>/// 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summary</a:t>
            </a:r>
            <a:r>
              <a:rPr lang="en-US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 err="1">
                <a:solidFill>
                  <a:schemeClr val="bg2"/>
                </a:solidFill>
                <a:latin typeface="Consolas" panose="020B0609020204030204" pitchFamily="49" charset="0"/>
              </a:rPr>
              <a:t>PythonLegacy</a:t>
            </a:r>
            <a:endParaRPr lang="en-US" b="1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62372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558AFCC-45F2-44FA-8266-81982BBFE120}"/>
              </a:ext>
            </a:extLst>
          </p:cNvPr>
          <p:cNvSpPr/>
          <p:nvPr/>
        </p:nvSpPr>
        <p:spPr>
          <a:xfrm>
            <a:off x="3048000" y="3059668"/>
            <a:ext cx="72964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</a:br>
            <a:r>
              <a:rPr lang="en-US" sz="1600" b="1" dirty="0" err="1">
                <a:solidFill>
                  <a:schemeClr val="bg2"/>
                </a:solidFill>
                <a:latin typeface="Consolas" panose="020B0609020204030204" pitchFamily="49" charset="0"/>
              </a:rPr>
              <a:t>BsonDefaults.GuidRepresentation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 = </a:t>
            </a:r>
            <a:r>
              <a:rPr lang="en-US" sz="1600" b="1" dirty="0" err="1">
                <a:solidFill>
                  <a:schemeClr val="bg2"/>
                </a:solidFill>
                <a:latin typeface="Consolas" panose="020B0609020204030204" pitchFamily="49" charset="0"/>
              </a:rPr>
              <a:t>GuidRepresentation.Standard</a:t>
            </a:r>
            <a:r>
              <a:rPr lang="en-US" sz="1600" b="1" dirty="0">
                <a:solidFill>
                  <a:schemeClr val="bg2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462225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2351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… и снова </a:t>
            </a:r>
            <a:r>
              <a:rPr lang="ru-RU" sz="2400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сериализация</a:t>
            </a:r>
            <a:endParaRPr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4914B5-3148-417F-BB89-A89DDF372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1700809"/>
            <a:ext cx="7488832" cy="433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04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2567608" y="2636912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ru-RU" sz="2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ТРАНЗАКЦИИ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5634697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lang="ru-RU" sz="16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921BC16-E456-47CA-ABCC-C06932AFD0D4}"/>
              </a:ext>
            </a:extLst>
          </p:cNvPr>
          <p:cNvSpPr/>
          <p:nvPr/>
        </p:nvSpPr>
        <p:spPr>
          <a:xfrm>
            <a:off x="407368" y="960192"/>
            <a:ext cx="1188132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 err="1">
                <a:solidFill>
                  <a:schemeClr val="bg2"/>
                </a:solidFill>
                <a:latin typeface="Consolas" panose="020B0609020204030204" pitchFamily="49" charset="0"/>
              </a:rPr>
              <a:t>sessionOptions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ClientSessionOptions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 err="1">
                <a:solidFill>
                  <a:schemeClr val="bg2"/>
                </a:solidFill>
                <a:latin typeface="Consolas" panose="020B0609020204030204" pitchFamily="49" charset="0"/>
              </a:rPr>
              <a:t>DefaultTransactionOptions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TransactionOptions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b="1" dirty="0" err="1">
                <a:solidFill>
                  <a:schemeClr val="bg2"/>
                </a:solidFill>
                <a:latin typeface="Consolas" panose="020B0609020204030204" pitchFamily="49" charset="0"/>
              </a:rPr>
              <a:t>readConcern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4EC9B0"/>
                </a:solidFill>
                <a:latin typeface="Consolas" panose="020B0609020204030204" pitchFamily="49" charset="0"/>
              </a:rPr>
              <a:t>Optional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ReadConcern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en-US" b="1" dirty="0" err="1">
                <a:solidFill>
                  <a:schemeClr val="bg2"/>
                </a:solidFill>
                <a:latin typeface="Consolas" panose="020B0609020204030204" pitchFamily="49" charset="0"/>
              </a:rPr>
              <a:t>ReadConcern</a:t>
            </a:r>
            <a:r>
              <a:rPr lang="en-US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Local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b="1" dirty="0" err="1">
                <a:solidFill>
                  <a:schemeClr val="bg2"/>
                </a:solidFill>
                <a:latin typeface="Consolas" panose="020B0609020204030204" pitchFamily="49" charset="0"/>
              </a:rPr>
              <a:t>writeConcern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4EC9B0"/>
                </a:solidFill>
                <a:latin typeface="Consolas" panose="020B0609020204030204" pitchFamily="49" charset="0"/>
              </a:rPr>
              <a:t>Optional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WriteConcern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en-US" b="1" dirty="0" err="1">
                <a:solidFill>
                  <a:schemeClr val="bg2"/>
                </a:solidFill>
                <a:latin typeface="Consolas" panose="020B0609020204030204" pitchFamily="49" charset="0"/>
              </a:rPr>
              <a:t>WriteConcern</a:t>
            </a:r>
            <a:r>
              <a:rPr lang="en-US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WMajority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  <a:endParaRPr lang="en-US" b="1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C586C0"/>
                </a:solidFill>
                <a:latin typeface="Consolas" panose="020B0609020204030204" pitchFamily="49" charset="0"/>
              </a:rPr>
              <a:t>using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4EC9B0"/>
                </a:solidFill>
                <a:latin typeface="Consolas" panose="020B0609020204030204" pitchFamily="49" charset="0"/>
              </a:rPr>
              <a:t>var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4EC9B0"/>
                </a:solidFill>
                <a:latin typeface="Consolas" panose="020B0609020204030204" pitchFamily="49" charset="0"/>
              </a:rPr>
              <a:t>session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b="1" dirty="0">
                <a:solidFill>
                  <a:srgbClr val="4EC9B0"/>
                </a:solidFill>
                <a:latin typeface="Consolas" panose="020B0609020204030204" pitchFamily="49" charset="0"/>
              </a:rPr>
              <a:t>await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4EC9B0"/>
                </a:solidFill>
                <a:latin typeface="Consolas" panose="020B0609020204030204" pitchFamily="49" charset="0"/>
              </a:rPr>
              <a:t>_</a:t>
            </a:r>
            <a:r>
              <a:rPr lang="en-US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mongoConnectionManager</a:t>
            </a:r>
            <a:r>
              <a:rPr lang="en-US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StartSession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sessionOptions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 dirty="0" err="1">
                <a:solidFill>
                  <a:schemeClr val="bg2"/>
                </a:solidFill>
                <a:latin typeface="Consolas" panose="020B0609020204030204" pitchFamily="49" charset="0"/>
              </a:rPr>
              <a:t>session</a:t>
            </a:r>
            <a:r>
              <a:rPr lang="en-US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StartTransaction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bg2"/>
                </a:solidFill>
                <a:latin typeface="Consolas" panose="020B0609020204030204" pitchFamily="49" charset="0"/>
              </a:rPr>
              <a:t>transactionOptions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b="1" dirty="0">
                <a:solidFill>
                  <a:srgbClr val="6A9955"/>
                </a:solidFill>
                <a:latin typeface="Consolas" panose="020B0609020204030204" pitchFamily="49" charset="0"/>
              </a:rPr>
              <a:t>// var result = do some work with mongo </a:t>
            </a:r>
            <a:r>
              <a:rPr lang="en-US" b="1" dirty="0" err="1">
                <a:solidFill>
                  <a:srgbClr val="6A9955"/>
                </a:solidFill>
                <a:latin typeface="Consolas" panose="020B0609020204030204" pitchFamily="49" charset="0"/>
              </a:rPr>
              <a:t>db</a:t>
            </a:r>
            <a:r>
              <a:rPr lang="en-US" b="1" dirty="0">
                <a:solidFill>
                  <a:srgbClr val="6A9955"/>
                </a:solidFill>
                <a:latin typeface="Consolas" panose="020B0609020204030204" pitchFamily="49" charset="0"/>
              </a:rPr>
              <a:t> using the session; 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b="1" dirty="0" err="1">
                <a:solidFill>
                  <a:schemeClr val="bg2"/>
                </a:solidFill>
                <a:latin typeface="Consolas" panose="020B0609020204030204" pitchFamily="49" charset="0"/>
              </a:rPr>
              <a:t>result</a:t>
            </a:r>
            <a:r>
              <a:rPr lang="en-US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chemeClr val="bg2"/>
                </a:solidFill>
                <a:latin typeface="Consolas" panose="020B0609020204030204" pitchFamily="49" charset="0"/>
              </a:rPr>
              <a:t>Succeeded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await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 err="1">
                <a:solidFill>
                  <a:schemeClr val="bg2"/>
                </a:solidFill>
                <a:latin typeface="Consolas" panose="020B0609020204030204" pitchFamily="49" charset="0"/>
              </a:rPr>
              <a:t>session</a:t>
            </a:r>
            <a:r>
              <a:rPr lang="en-US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CommitTransactionAsync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ru-RU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ru-RU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ru-RU" b="1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C586C0"/>
                </a:solidFill>
                <a:latin typeface="Consolas" panose="020B0609020204030204" pitchFamily="49" charset="0"/>
              </a:rPr>
              <a:t>using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b="1" dirty="0">
                <a:solidFill>
                  <a:srgbClr val="4EC9B0"/>
                </a:solidFill>
                <a:latin typeface="Consolas" panose="020B0609020204030204" pitchFamily="49" charset="0"/>
              </a:rPr>
              <a:t>var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4EC9B0"/>
                </a:solidFill>
                <a:latin typeface="Consolas" panose="020B0609020204030204" pitchFamily="49" charset="0"/>
              </a:rPr>
              <a:t>session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b="1" dirty="0">
                <a:solidFill>
                  <a:srgbClr val="4EC9B0"/>
                </a:solidFill>
                <a:latin typeface="Consolas" panose="020B0609020204030204" pitchFamily="49" charset="0"/>
              </a:rPr>
              <a:t>await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client</a:t>
            </a:r>
            <a:r>
              <a:rPr lang="en-US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StartSessionAsync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rgbClr val="4EC9B0"/>
                </a:solidFill>
                <a:latin typeface="Consolas" panose="020B0609020204030204" pitchFamily="49" charset="0"/>
              </a:rPr>
              <a:t>try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b="1" dirty="0">
                <a:solidFill>
                  <a:srgbClr val="6A9955"/>
                </a:solidFill>
                <a:latin typeface="Consolas" panose="020B0609020204030204" pitchFamily="49" charset="0"/>
              </a:rPr>
              <a:t>// execute async operations using the session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rgbClr val="4EC9B0"/>
                </a:solidFill>
                <a:latin typeface="Consolas" panose="020B0609020204030204" pitchFamily="49" charset="0"/>
              </a:rPr>
              <a:t>catch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b="1" dirty="0">
                <a:solidFill>
                  <a:srgbClr val="4EC9B0"/>
                </a:solidFill>
                <a:latin typeface="Consolas" panose="020B0609020204030204" pitchFamily="49" charset="0"/>
              </a:rPr>
              <a:t>await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session</a:t>
            </a:r>
            <a:r>
              <a:rPr lang="en-US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AbortTransactionAsync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(); </a:t>
            </a:r>
            <a:r>
              <a:rPr lang="en-US" b="1" dirty="0">
                <a:solidFill>
                  <a:srgbClr val="6A9955"/>
                </a:solidFill>
                <a:latin typeface="Consolas" panose="020B0609020204030204" pitchFamily="49" charset="0"/>
              </a:rPr>
              <a:t>// now Dispose on the session has nothing to do and won't block</a:t>
            </a:r>
            <a:endParaRPr lang="en-US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b="1" dirty="0">
                <a:solidFill>
                  <a:srgbClr val="C586C0"/>
                </a:solidFill>
                <a:latin typeface="Consolas" panose="020B0609020204030204" pitchFamily="49" charset="0"/>
              </a:rPr>
              <a:t>throw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rgbClr val="4EC9B0"/>
                </a:solidFill>
                <a:latin typeface="Consolas" panose="020B0609020204030204" pitchFamily="49" charset="0"/>
              </a:rPr>
              <a:t>await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session</a:t>
            </a:r>
            <a:r>
              <a:rPr lang="en-US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CommitTransactionAsync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8298CD3-91A4-468A-B4A5-BAF12E8E86A5}"/>
              </a:ext>
            </a:extLst>
          </p:cNvPr>
          <p:cNvSpPr/>
          <p:nvPr/>
        </p:nvSpPr>
        <p:spPr>
          <a:xfrm>
            <a:off x="4754126" y="3275112"/>
            <a:ext cx="26837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009AA6"/>
                </a:solidFill>
              </a:rPr>
              <a:t>или полностью асинхронно</a:t>
            </a:r>
          </a:p>
        </p:txBody>
      </p:sp>
    </p:spTree>
    <p:extLst>
      <p:ext uri="{BB962C8B-B14F-4D97-AF65-F5344CB8AC3E}">
        <p14:creationId xmlns:p14="http://schemas.microsoft.com/office/powerpoint/2010/main" val="1912492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2351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Кто будет читать документацию?</a:t>
            </a:r>
            <a:endParaRPr sz="2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9B8D4C8-BBF8-4FC8-ACAE-55A49C04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936" y="1841889"/>
            <a:ext cx="5724128" cy="41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707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FC0833-5EF4-4864-B7B9-11824866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86" y="908721"/>
            <a:ext cx="7938628" cy="5131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8FA29A-23B3-4239-B6C7-8F1393584866}"/>
              </a:ext>
            </a:extLst>
          </p:cNvPr>
          <p:cNvSpPr txBox="1"/>
          <p:nvPr/>
        </p:nvSpPr>
        <p:spPr>
          <a:xfrm>
            <a:off x="2855640" y="1052737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9AA6"/>
                </a:solidFill>
              </a:rPr>
              <a:t>9 КРУГОВ АДА </a:t>
            </a:r>
            <a:r>
              <a:rPr lang="en-US" dirty="0">
                <a:solidFill>
                  <a:srgbClr val="009AA6"/>
                </a:solidFill>
              </a:rPr>
              <a:t>MONGODB</a:t>
            </a:r>
            <a:endParaRPr lang="ru-RU" dirty="0">
              <a:solidFill>
                <a:srgbClr val="009AA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EBEE7-805C-49A4-9A96-F6033CEFBEA1}"/>
              </a:ext>
            </a:extLst>
          </p:cNvPr>
          <p:cNvSpPr txBox="1"/>
          <p:nvPr/>
        </p:nvSpPr>
        <p:spPr>
          <a:xfrm>
            <a:off x="2279576" y="1978387"/>
            <a:ext cx="3672408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ПРОДАТЬ ТЕХНОЛОГИЮ АРХИТЕКТОРУ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ПОБОРОТЬ ЖЕЛАНИЕ ИСПОЛЬЗОВАТЬ ТЕХНОЛОГИЮ ВЕЗДЕ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ИСПОЛЬЗОВАНИЯ 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ОШИБКИ НОВИЧКА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 </a:t>
            </a:r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ВОЗВРАЩЕНИЕ К МАНУАЛАМ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РЕЛЯЦИОННОЕ МЫШЛЕНИЕ И ЕГО ПОСЛЕДСТВИЯ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ПРОЕКТИРОВАНИЯ</a:t>
            </a:r>
          </a:p>
          <a:p>
            <a:endParaRPr lang="ru-RU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MONGO… CLIENT</a:t>
            </a:r>
          </a:p>
          <a:p>
            <a:endParaRPr 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КАК С ЭТИМ РАБОТАТЬ?</a:t>
            </a:r>
            <a:endParaRPr lang="ru-RU" sz="11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995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676" y="1082020"/>
            <a:ext cx="5832648" cy="19423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CAE15E-2AA6-4227-90E3-F4A564A92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548" y="3024336"/>
            <a:ext cx="2564904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911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2351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ru-RU" sz="2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7CF0E-1E84-4C38-853E-BDD988AB532D}"/>
              </a:ext>
            </a:extLst>
          </p:cNvPr>
          <p:cNvSpPr txBox="1"/>
          <p:nvPr/>
        </p:nvSpPr>
        <p:spPr>
          <a:xfrm>
            <a:off x="4209105" y="2890391"/>
            <a:ext cx="37737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9AA6"/>
                </a:solidFill>
              </a:rPr>
              <a:t>Mongo Compass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9AA6"/>
                </a:solidFill>
              </a:rPr>
              <a:t>Robo3T</a:t>
            </a:r>
          </a:p>
        </p:txBody>
      </p:sp>
    </p:spTree>
    <p:extLst>
      <p:ext uri="{BB962C8B-B14F-4D97-AF65-F5344CB8AC3E}">
        <p14:creationId xmlns:p14="http://schemas.microsoft.com/office/powerpoint/2010/main" val="26442104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8BA125-8B8A-410E-BA91-E516FD4B4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040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B97634-FEA3-4642-BF5B-C996C4D29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780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2351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CE0217-3098-44E6-B0FE-EAB498C58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4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2351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854609-A1C1-45C4-9CF6-F14C9E3B1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38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2351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Как с этим работать?</a:t>
            </a:r>
            <a:endParaRPr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3BE589-3120-4102-BD8C-D0B7286A4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623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lang="ru-RU" sz="1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FBB9CD-54CA-459D-BDC4-3CB1B4F47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144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2855640" y="2927880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ДОРОГА В РАЙ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6686508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8256241" y="479608"/>
            <a:ext cx="2304257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18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ДОРОГА В РАЙ</a:t>
            </a:r>
            <a:endParaRPr lang="ru-RU" sz="1800" dirty="0"/>
          </a:p>
        </p:txBody>
      </p:sp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2387588" y="2528900"/>
            <a:ext cx="7416824" cy="18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Отказоустойчивость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Производительность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Хорошая (иногда) документированность</a:t>
            </a:r>
          </a:p>
        </p:txBody>
      </p:sp>
    </p:spTree>
    <p:extLst>
      <p:ext uri="{BB962C8B-B14F-4D97-AF65-F5344CB8AC3E}">
        <p14:creationId xmlns:p14="http://schemas.microsoft.com/office/powerpoint/2010/main" val="21747887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3323692" y="924431"/>
            <a:ext cx="5544616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8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Q&amp;A</a:t>
            </a:r>
            <a:endParaRPr sz="8000" dirty="0"/>
          </a:p>
        </p:txBody>
      </p:sp>
      <p:pic>
        <p:nvPicPr>
          <p:cNvPr id="3074" name="Picture 2" descr="https://pbs.twimg.com/media/Dx_oGu7X0AAtMhI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4869160"/>
            <a:ext cx="482860" cy="48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33;p2"/>
          <p:cNvSpPr/>
          <p:nvPr/>
        </p:nvSpPr>
        <p:spPr>
          <a:xfrm>
            <a:off x="8736565" y="5095073"/>
            <a:ext cx="1296144" cy="33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@</a:t>
            </a:r>
            <a:r>
              <a:rPr lang="en-US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rowcount</a:t>
            </a:r>
            <a:endParaRPr dirty="0"/>
          </a:p>
        </p:txBody>
      </p:sp>
      <p:pic>
        <p:nvPicPr>
          <p:cNvPr id="7" name="Picture 2" descr="https://pbs.twimg.com/media/Dx_oGu7X0AAtMhI.png:large">
            <a:extLst>
              <a:ext uri="{FF2B5EF4-FFF2-40B4-BE49-F238E27FC236}">
                <a16:creationId xmlns:a16="http://schemas.microsoft.com/office/drawing/2014/main" id="{FF42FD7B-6C6D-4F3E-85A1-4BC0F1E2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705" y="5493149"/>
            <a:ext cx="482860" cy="48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33;p2">
            <a:extLst>
              <a:ext uri="{FF2B5EF4-FFF2-40B4-BE49-F238E27FC236}">
                <a16:creationId xmlns:a16="http://schemas.microsoft.com/office/drawing/2014/main" id="{DFA57F39-DE36-4AA1-8E46-9A80E2FCCC4E}"/>
              </a:ext>
            </a:extLst>
          </p:cNvPr>
          <p:cNvSpPr/>
          <p:nvPr/>
        </p:nvSpPr>
        <p:spPr>
          <a:xfrm>
            <a:off x="8736565" y="5660180"/>
            <a:ext cx="1296144" cy="33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@</a:t>
            </a:r>
            <a:r>
              <a:rPr lang="en-US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daredever</a:t>
            </a:r>
            <a:endParaRPr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5B8AD0C-335A-4CD3-BB83-B386F6E9B837}"/>
              </a:ext>
            </a:extLst>
          </p:cNvPr>
          <p:cNvSpPr/>
          <p:nvPr/>
        </p:nvSpPr>
        <p:spPr>
          <a:xfrm>
            <a:off x="4812637" y="2492896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9AA6"/>
                </a:solidFill>
                <a:latin typeface="-apple-system"/>
              </a:rPr>
              <a:t>MongoDB: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366D6"/>
                </a:solidFill>
                <a:latin typeface="-apple-system"/>
                <a:hlinkClick r:id="rId3"/>
              </a:rPr>
              <a:t>https://en.wikipedia.org/wiki/MongoDB</a:t>
            </a:r>
            <a:endParaRPr lang="en-US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366D6"/>
                </a:solidFill>
                <a:latin typeface="-apple-system"/>
                <a:hlinkClick r:id="rId4"/>
              </a:rPr>
              <a:t>https://jira.mongodb.org/</a:t>
            </a:r>
            <a:endParaRPr lang="en-US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366D6"/>
                </a:solidFill>
                <a:latin typeface="-apple-system"/>
                <a:hlinkClick r:id="rId5"/>
              </a:rPr>
              <a:t>https://github.com/mongodb/</a:t>
            </a:r>
            <a:endParaRPr lang="en-US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366D6"/>
                </a:solidFill>
                <a:latin typeface="-apple-system"/>
                <a:hlinkClick r:id="rId6"/>
              </a:rPr>
              <a:t>https://docs.mongodb.com/</a:t>
            </a:r>
            <a:endParaRPr lang="en-US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366D6"/>
                </a:solidFill>
                <a:latin typeface="-apple-system"/>
                <a:hlinkClick r:id="rId7"/>
              </a:rPr>
              <a:t>https://www.mongodb.com/</a:t>
            </a:r>
            <a:endParaRPr lang="en-US" dirty="0">
              <a:solidFill>
                <a:srgbClr val="24292E"/>
              </a:solidFill>
              <a:latin typeface="-apple-system"/>
            </a:endParaRPr>
          </a:p>
          <a:p>
            <a:r>
              <a:rPr lang="ru-RU" dirty="0">
                <a:solidFill>
                  <a:srgbClr val="009AA6"/>
                </a:solidFill>
                <a:latin typeface="-apple-system"/>
              </a:rPr>
              <a:t>Доклад: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366D6"/>
                </a:solidFill>
                <a:latin typeface="-apple-system"/>
                <a:hlinkClick r:id="rId8"/>
              </a:rPr>
              <a:t>https://github.com/daredever/MongoHell/</a:t>
            </a:r>
            <a:endParaRPr lang="en-US" dirty="0">
              <a:solidFill>
                <a:srgbClr val="24292E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69634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F04352-2EC3-4A33-AC42-4A6C8870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764704"/>
            <a:ext cx="6343151" cy="180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4C6BB7-DAE9-4E35-A873-5439499B0B06}"/>
              </a:ext>
            </a:extLst>
          </p:cNvPr>
          <p:cNvSpPr txBox="1"/>
          <p:nvPr/>
        </p:nvSpPr>
        <p:spPr>
          <a:xfrm>
            <a:off x="1199456" y="2492896"/>
            <a:ext cx="103691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Поддержка двух форматов хранения </a:t>
            </a:r>
            <a:r>
              <a:rPr lang="en-US" sz="2800" b="1" dirty="0"/>
              <a:t>JSON, JSONB</a:t>
            </a:r>
            <a:endParaRPr lang="ru-RU" sz="2800" b="1" dirty="0"/>
          </a:p>
          <a:p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JSON – </a:t>
            </a:r>
            <a:r>
              <a:rPr lang="ru-RU" sz="3200" dirty="0"/>
              <a:t>быстрая вставка, медленное чтение</a:t>
            </a:r>
          </a:p>
        </p:txBody>
      </p:sp>
    </p:spTree>
    <p:extLst>
      <p:ext uri="{BB962C8B-B14F-4D97-AF65-F5344CB8AC3E}">
        <p14:creationId xmlns:p14="http://schemas.microsoft.com/office/powerpoint/2010/main" val="2323853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F04352-2EC3-4A33-AC42-4A6C8870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764704"/>
            <a:ext cx="6343151" cy="180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4C6BB7-DAE9-4E35-A873-5439499B0B06}"/>
              </a:ext>
            </a:extLst>
          </p:cNvPr>
          <p:cNvSpPr txBox="1"/>
          <p:nvPr/>
        </p:nvSpPr>
        <p:spPr>
          <a:xfrm>
            <a:off x="1199456" y="2492896"/>
            <a:ext cx="1036915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Поддержка двух форматов хранения </a:t>
            </a:r>
            <a:r>
              <a:rPr lang="en-US" sz="2800" b="1" dirty="0"/>
              <a:t>JSON, JSONB</a:t>
            </a:r>
            <a:endParaRPr lang="ru-RU" sz="2800" b="1" dirty="0"/>
          </a:p>
          <a:p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JSON – </a:t>
            </a:r>
            <a:r>
              <a:rPr lang="ru-RU" sz="3200" dirty="0"/>
              <a:t>быстрая вставка, медленное чтение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JSONB – </a:t>
            </a:r>
            <a:r>
              <a:rPr lang="ru-RU" sz="3200" dirty="0" err="1"/>
              <a:t>меделенная</a:t>
            </a:r>
            <a:r>
              <a:rPr lang="ru-RU" sz="3200" dirty="0"/>
              <a:t> вставка, </a:t>
            </a:r>
            <a:r>
              <a:rPr lang="ru-RU" sz="3200" dirty="0" err="1"/>
              <a:t>индексируемость</a:t>
            </a:r>
            <a:r>
              <a:rPr lang="ru-RU" sz="3200" dirty="0"/>
              <a:t>, внутренние функции для работы с документом</a:t>
            </a:r>
          </a:p>
        </p:txBody>
      </p:sp>
    </p:spTree>
    <p:extLst>
      <p:ext uri="{BB962C8B-B14F-4D97-AF65-F5344CB8AC3E}">
        <p14:creationId xmlns:p14="http://schemas.microsoft.com/office/powerpoint/2010/main" val="650448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2160</TotalTime>
  <Words>4575</Words>
  <Application>Microsoft Office PowerPoint</Application>
  <PresentationFormat>Широкоэкранный</PresentationFormat>
  <Paragraphs>656</Paragraphs>
  <Slides>79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79</vt:i4>
      </vt:variant>
    </vt:vector>
  </HeadingPairs>
  <TitlesOfParts>
    <vt:vector size="85" baseType="lpstr">
      <vt:lpstr>Tahoma</vt:lpstr>
      <vt:lpstr>Consolas</vt:lpstr>
      <vt:lpstr>-apple-system</vt:lpstr>
      <vt:lpstr>Arial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eliseev</dc:creator>
  <cp:lastModifiedBy>Eliseev Dmitrii Dmitrievich</cp:lastModifiedBy>
  <cp:revision>102</cp:revision>
  <dcterms:created xsi:type="dcterms:W3CDTF">2014-03-11T09:03:24Z</dcterms:created>
  <dcterms:modified xsi:type="dcterms:W3CDTF">2020-03-11T13:53:34Z</dcterms:modified>
</cp:coreProperties>
</file>